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0693400" cy="7562850"/>
  <p:notesSz cx="10693400" cy="756285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032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231F20"/>
                </a:solidFill>
                <a:latin typeface="Minion Pro"/>
                <a:cs typeface="Minion Pro"/>
              </a:defRPr>
            </a:lvl1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5" dirty="0"/>
              <a:t>Kim Nielsen, </a:t>
            </a:r>
            <a:r>
              <a:rPr spc="-20" dirty="0"/>
              <a:t>FIVU, </a:t>
            </a:r>
            <a:r>
              <a:rPr spc="-5" dirty="0"/>
              <a:t>den</a:t>
            </a:r>
            <a:r>
              <a:rPr spc="-25" dirty="0"/>
              <a:t> </a:t>
            </a:r>
            <a:r>
              <a:rPr dirty="0"/>
              <a:t>28-11-2019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231F20"/>
                </a:solidFill>
                <a:latin typeface="Minion Pro"/>
                <a:cs typeface="Minion Pro"/>
              </a:defRPr>
            </a:lvl1pPr>
          </a:lstStyle>
          <a:p>
            <a:pPr marL="38100">
              <a:lnSpc>
                <a:spcPct val="100000"/>
              </a:lnSpc>
              <a:spcBef>
                <a:spcPts val="130"/>
              </a:spcBef>
            </a:pPr>
            <a:fld id="{81D60167-4931-47E6-BA6A-407CBD079E47}" type="slidenum">
              <a:rPr dirty="0"/>
              <a:t>‹nr.›</a:t>
            </a:fld>
            <a:r>
              <a:rPr dirty="0"/>
              <a:t> </a:t>
            </a:r>
            <a:r>
              <a:rPr spc="-5" dirty="0"/>
              <a:t>af</a:t>
            </a:r>
            <a:r>
              <a:rPr spc="-90" dirty="0"/>
              <a:t> </a:t>
            </a:r>
            <a:r>
              <a:rPr dirty="0"/>
              <a:t>12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31F20"/>
                </a:solidFill>
                <a:latin typeface="Minion Pro"/>
                <a:cs typeface="Minion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231F20"/>
                </a:solidFill>
                <a:latin typeface="Minion Pro"/>
                <a:cs typeface="Minion Pro"/>
              </a:defRPr>
            </a:lvl1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5" dirty="0"/>
              <a:t>Kim Nielsen, </a:t>
            </a:r>
            <a:r>
              <a:rPr spc="-20" dirty="0"/>
              <a:t>FIVU, </a:t>
            </a:r>
            <a:r>
              <a:rPr spc="-5" dirty="0"/>
              <a:t>den</a:t>
            </a:r>
            <a:r>
              <a:rPr spc="-25" dirty="0"/>
              <a:t> </a:t>
            </a:r>
            <a:r>
              <a:rPr dirty="0"/>
              <a:t>28-11-2019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231F20"/>
                </a:solidFill>
                <a:latin typeface="Minion Pro"/>
                <a:cs typeface="Minion Pro"/>
              </a:defRPr>
            </a:lvl1pPr>
          </a:lstStyle>
          <a:p>
            <a:pPr marL="38100">
              <a:lnSpc>
                <a:spcPct val="100000"/>
              </a:lnSpc>
              <a:spcBef>
                <a:spcPts val="130"/>
              </a:spcBef>
            </a:pPr>
            <a:fld id="{81D60167-4931-47E6-BA6A-407CBD079E47}" type="slidenum">
              <a:rPr dirty="0"/>
              <a:t>‹nr.›</a:t>
            </a:fld>
            <a:r>
              <a:rPr dirty="0"/>
              <a:t> </a:t>
            </a:r>
            <a:r>
              <a:rPr spc="-5" dirty="0"/>
              <a:t>af</a:t>
            </a:r>
            <a:r>
              <a:rPr spc="-90" dirty="0"/>
              <a:t> </a:t>
            </a:r>
            <a:r>
              <a:rPr dirty="0"/>
              <a:t>12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31F20"/>
                </a:solidFill>
                <a:latin typeface="Minion Pro"/>
                <a:cs typeface="Minion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231F20"/>
                </a:solidFill>
                <a:latin typeface="Minion Pro"/>
                <a:cs typeface="Minion Pro"/>
              </a:defRPr>
            </a:lvl1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5" dirty="0"/>
              <a:t>Kim Nielsen, </a:t>
            </a:r>
            <a:r>
              <a:rPr spc="-20" dirty="0"/>
              <a:t>FIVU, </a:t>
            </a:r>
            <a:r>
              <a:rPr spc="-5" dirty="0"/>
              <a:t>den</a:t>
            </a:r>
            <a:r>
              <a:rPr spc="-25" dirty="0"/>
              <a:t> </a:t>
            </a:r>
            <a:r>
              <a:rPr dirty="0"/>
              <a:t>28-11-2019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231F20"/>
                </a:solidFill>
                <a:latin typeface="Minion Pro"/>
                <a:cs typeface="Minion Pro"/>
              </a:defRPr>
            </a:lvl1pPr>
          </a:lstStyle>
          <a:p>
            <a:pPr marL="38100">
              <a:lnSpc>
                <a:spcPct val="100000"/>
              </a:lnSpc>
              <a:spcBef>
                <a:spcPts val="130"/>
              </a:spcBef>
            </a:pPr>
            <a:fld id="{81D60167-4931-47E6-BA6A-407CBD079E47}" type="slidenum">
              <a:rPr dirty="0"/>
              <a:t>‹nr.›</a:t>
            </a:fld>
            <a:r>
              <a:rPr dirty="0"/>
              <a:t> </a:t>
            </a:r>
            <a:r>
              <a:rPr spc="-5" dirty="0"/>
              <a:t>af</a:t>
            </a:r>
            <a:r>
              <a:rPr spc="-90" dirty="0"/>
              <a:t> </a:t>
            </a:r>
            <a:r>
              <a:rPr dirty="0"/>
              <a:t>12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31F20"/>
                </a:solidFill>
                <a:latin typeface="Minion Pro"/>
                <a:cs typeface="Minion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231F20"/>
                </a:solidFill>
                <a:latin typeface="Minion Pro"/>
                <a:cs typeface="Minion Pro"/>
              </a:defRPr>
            </a:lvl1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5" dirty="0"/>
              <a:t>Kim Nielsen, </a:t>
            </a:r>
            <a:r>
              <a:rPr spc="-20" dirty="0"/>
              <a:t>FIVU, </a:t>
            </a:r>
            <a:r>
              <a:rPr spc="-5" dirty="0"/>
              <a:t>den</a:t>
            </a:r>
            <a:r>
              <a:rPr spc="-25" dirty="0"/>
              <a:t> </a:t>
            </a:r>
            <a:r>
              <a:rPr dirty="0"/>
              <a:t>28-11-2019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231F20"/>
                </a:solidFill>
                <a:latin typeface="Minion Pro"/>
                <a:cs typeface="Minion Pro"/>
              </a:defRPr>
            </a:lvl1pPr>
          </a:lstStyle>
          <a:p>
            <a:pPr marL="38100">
              <a:lnSpc>
                <a:spcPct val="100000"/>
              </a:lnSpc>
              <a:spcBef>
                <a:spcPts val="130"/>
              </a:spcBef>
            </a:pPr>
            <a:fld id="{81D60167-4931-47E6-BA6A-407CBD079E47}" type="slidenum">
              <a:rPr dirty="0"/>
              <a:t>‹nr.›</a:t>
            </a:fld>
            <a:r>
              <a:rPr dirty="0"/>
              <a:t> </a:t>
            </a:r>
            <a:r>
              <a:rPr spc="-5" dirty="0"/>
              <a:t>af</a:t>
            </a:r>
            <a:r>
              <a:rPr spc="-90" dirty="0"/>
              <a:t> </a:t>
            </a:r>
            <a:r>
              <a:rPr dirty="0"/>
              <a:t>12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231F20"/>
                </a:solidFill>
                <a:latin typeface="Minion Pro"/>
                <a:cs typeface="Minion Pro"/>
              </a:defRPr>
            </a:lvl1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5" dirty="0"/>
              <a:t>Kim Nielsen, </a:t>
            </a:r>
            <a:r>
              <a:rPr spc="-20" dirty="0"/>
              <a:t>FIVU, </a:t>
            </a:r>
            <a:r>
              <a:rPr spc="-5" dirty="0"/>
              <a:t>den</a:t>
            </a:r>
            <a:r>
              <a:rPr spc="-25" dirty="0"/>
              <a:t> </a:t>
            </a:r>
            <a:r>
              <a:rPr dirty="0"/>
              <a:t>28-11-2019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231F20"/>
                </a:solidFill>
                <a:latin typeface="Minion Pro"/>
                <a:cs typeface="Minion Pro"/>
              </a:defRPr>
            </a:lvl1pPr>
          </a:lstStyle>
          <a:p>
            <a:pPr marL="38100">
              <a:lnSpc>
                <a:spcPct val="100000"/>
              </a:lnSpc>
              <a:spcBef>
                <a:spcPts val="130"/>
              </a:spcBef>
            </a:pPr>
            <a:fld id="{81D60167-4931-47E6-BA6A-407CBD079E47}" type="slidenum">
              <a:rPr dirty="0"/>
              <a:t>‹nr.›</a:t>
            </a:fld>
            <a:r>
              <a:rPr dirty="0"/>
              <a:t> </a:t>
            </a:r>
            <a:r>
              <a:rPr spc="-5" dirty="0"/>
              <a:t>af</a:t>
            </a:r>
            <a:r>
              <a:rPr spc="-90" dirty="0"/>
              <a:t> </a:t>
            </a:r>
            <a:r>
              <a:rPr dirty="0"/>
              <a:t>12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200" y="7118564"/>
            <a:ext cx="9777730" cy="0"/>
          </a:xfrm>
          <a:custGeom>
            <a:avLst/>
            <a:gdLst/>
            <a:ahLst/>
            <a:cxnLst/>
            <a:rect l="l" t="t" r="r" b="b"/>
            <a:pathLst>
              <a:path w="9777730">
                <a:moveTo>
                  <a:pt x="0" y="0"/>
                </a:moveTo>
                <a:lnTo>
                  <a:pt x="9777603" y="0"/>
                </a:lnTo>
              </a:path>
            </a:pathLst>
          </a:custGeom>
          <a:ln w="254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480091"/>
            <a:ext cx="1842135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231F20"/>
                </a:solidFill>
                <a:latin typeface="Minion Pro"/>
                <a:cs typeface="Minion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4500" y="7116497"/>
            <a:ext cx="2672080" cy="2717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231F20"/>
                </a:solidFill>
                <a:latin typeface="Minion Pro"/>
                <a:cs typeface="Minion Pro"/>
              </a:defRPr>
            </a:lvl1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5" dirty="0"/>
              <a:t>Kim Nielsen, </a:t>
            </a:r>
            <a:r>
              <a:rPr spc="-20" dirty="0"/>
              <a:t>FIVU, </a:t>
            </a:r>
            <a:r>
              <a:rPr spc="-5" dirty="0"/>
              <a:t>den</a:t>
            </a:r>
            <a:r>
              <a:rPr spc="-25" dirty="0"/>
              <a:t> </a:t>
            </a:r>
            <a:r>
              <a:rPr dirty="0"/>
              <a:t>28-11-2019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431675" y="7116497"/>
            <a:ext cx="624840" cy="2717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231F20"/>
                </a:solidFill>
                <a:latin typeface="Minion Pro"/>
                <a:cs typeface="Minion Pro"/>
              </a:defRPr>
            </a:lvl1pPr>
          </a:lstStyle>
          <a:p>
            <a:pPr marL="38100">
              <a:lnSpc>
                <a:spcPct val="100000"/>
              </a:lnSpc>
              <a:spcBef>
                <a:spcPts val="130"/>
              </a:spcBef>
            </a:pPr>
            <a:fld id="{81D60167-4931-47E6-BA6A-407CBD079E47}" type="slidenum">
              <a:rPr dirty="0"/>
              <a:t>‹nr.›</a:t>
            </a:fld>
            <a:r>
              <a:rPr dirty="0"/>
              <a:t> </a:t>
            </a:r>
            <a:r>
              <a:rPr spc="-5" dirty="0"/>
              <a:t>af</a:t>
            </a:r>
            <a:r>
              <a:rPr spc="-90" dirty="0"/>
              <a:t> </a:t>
            </a:r>
            <a:r>
              <a:rPr dirty="0"/>
              <a:t>12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197965"/>
            <a:ext cx="980313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789795" algn="l"/>
              </a:tabLst>
            </a:pPr>
            <a:r>
              <a:rPr sz="1400" b="1" u="heavy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Minion Pro"/>
                <a:cs typeface="Minion Pro"/>
              </a:rPr>
              <a:t>QSR International </a:t>
            </a:r>
            <a:r>
              <a:rPr sz="1400" b="1" u="heavy" spc="-1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Minion Pro"/>
                <a:cs typeface="Minion Pro"/>
              </a:rPr>
              <a:t>NVIVO </a:t>
            </a:r>
            <a:r>
              <a:rPr sz="1400" b="1" u="heavy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Minion Pro"/>
                <a:cs typeface="Minion Pro"/>
              </a:rPr>
              <a:t>og IBM </a:t>
            </a:r>
            <a:r>
              <a:rPr sz="1400" b="1" u="heavy" spc="-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Minion Pro"/>
                <a:cs typeface="Minion Pro"/>
              </a:rPr>
              <a:t>SPSS</a:t>
            </a:r>
            <a:r>
              <a:rPr sz="1400" b="1" u="heavy" spc="2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Minion Pro"/>
                <a:cs typeface="Minion Pro"/>
              </a:rPr>
              <a:t> </a:t>
            </a:r>
            <a:r>
              <a:rPr sz="1400" b="1" u="heavy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Minion Pro"/>
                <a:cs typeface="Minion Pro"/>
              </a:rPr>
              <a:t>Statistics	</a:t>
            </a:r>
            <a:endParaRPr sz="1400">
              <a:latin typeface="Minion Pro"/>
              <a:cs typeface="Minion Pr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3699" y="7102764"/>
            <a:ext cx="145224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231F20"/>
                </a:solidFill>
                <a:latin typeface="Minion Pro"/>
                <a:cs typeface="Minion Pro"/>
              </a:rPr>
              <a:t>Kim Nielsen,</a:t>
            </a:r>
            <a:r>
              <a:rPr sz="1400" b="1" spc="-65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1400" b="1" dirty="0">
                <a:solidFill>
                  <a:srgbClr val="231F20"/>
                </a:solidFill>
                <a:latin typeface="Minion Pro"/>
                <a:cs typeface="Minion Pro"/>
              </a:rPr>
              <a:t>FIVU</a:t>
            </a:r>
            <a:endParaRPr sz="1400">
              <a:latin typeface="Minion Pro"/>
              <a:cs typeface="Minion Pr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1570" y="441288"/>
            <a:ext cx="7198995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</a:pPr>
            <a:r>
              <a:rPr sz="3000" spc="-10" dirty="0"/>
              <a:t>Præsentation af </a:t>
            </a:r>
            <a:r>
              <a:rPr sz="3000" spc="-15" dirty="0"/>
              <a:t>forskningsunderstøttende </a:t>
            </a:r>
            <a:r>
              <a:rPr sz="3000" dirty="0"/>
              <a:t>IT  </a:t>
            </a:r>
            <a:r>
              <a:rPr sz="3000" spc="-25" dirty="0"/>
              <a:t>NVIVO </a:t>
            </a:r>
            <a:r>
              <a:rPr sz="3000" spc="10" dirty="0"/>
              <a:t>fra </a:t>
            </a:r>
            <a:r>
              <a:rPr sz="3000" spc="-15" dirty="0"/>
              <a:t>QSR</a:t>
            </a:r>
            <a:r>
              <a:rPr sz="3000" spc="5" dirty="0"/>
              <a:t> </a:t>
            </a:r>
            <a:r>
              <a:rPr sz="3000" spc="-15" dirty="0"/>
              <a:t>International</a:t>
            </a:r>
            <a:endParaRPr sz="3000"/>
          </a:p>
          <a:p>
            <a:pPr marL="469900" marR="1940560" indent="38735">
              <a:lnSpc>
                <a:spcPct val="100000"/>
              </a:lnSpc>
            </a:pPr>
            <a:r>
              <a:rPr sz="3000" spc="-10" dirty="0"/>
              <a:t>SPSS </a:t>
            </a:r>
            <a:r>
              <a:rPr sz="3000" spc="-15" dirty="0"/>
              <a:t>Statistics </a:t>
            </a:r>
            <a:r>
              <a:rPr sz="3000" spc="10" dirty="0"/>
              <a:t>fra </a:t>
            </a:r>
            <a:r>
              <a:rPr sz="3000" dirty="0"/>
              <a:t>IBM  </a:t>
            </a:r>
            <a:r>
              <a:rPr sz="3000" spc="10" dirty="0"/>
              <a:t>Surveyxact fra </a:t>
            </a:r>
            <a:r>
              <a:rPr sz="3000" spc="5" dirty="0"/>
              <a:t>Rambøll</a:t>
            </a:r>
            <a:r>
              <a:rPr sz="3000" spc="-75" dirty="0"/>
              <a:t> </a:t>
            </a:r>
            <a:r>
              <a:rPr sz="3000" dirty="0"/>
              <a:t>(kort)</a:t>
            </a:r>
            <a:endParaRPr sz="3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197965"/>
            <a:ext cx="980313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789795" algn="l"/>
              </a:tabLst>
            </a:pPr>
            <a:r>
              <a:rPr sz="1400" b="1" u="heavy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Minion Pro"/>
                <a:cs typeface="Minion Pro"/>
              </a:rPr>
              <a:t>QSR International </a:t>
            </a:r>
            <a:r>
              <a:rPr sz="1400" b="1" u="heavy" spc="-1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Minion Pro"/>
                <a:cs typeface="Minion Pro"/>
              </a:rPr>
              <a:t>NVIVO </a:t>
            </a:r>
            <a:r>
              <a:rPr sz="1400" b="1" u="heavy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Minion Pro"/>
                <a:cs typeface="Minion Pro"/>
              </a:rPr>
              <a:t>og IBM </a:t>
            </a:r>
            <a:r>
              <a:rPr sz="1400" b="1" u="heavy" spc="-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Minion Pro"/>
                <a:cs typeface="Minion Pro"/>
              </a:rPr>
              <a:t>SPSS</a:t>
            </a:r>
            <a:r>
              <a:rPr sz="1400" b="1" u="heavy" spc="2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Minion Pro"/>
                <a:cs typeface="Minion Pro"/>
              </a:rPr>
              <a:t> </a:t>
            </a:r>
            <a:r>
              <a:rPr sz="1400" b="1" u="heavy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Minion Pro"/>
                <a:cs typeface="Minion Pro"/>
              </a:rPr>
              <a:t>Statistics	</a:t>
            </a:r>
            <a:endParaRPr sz="1400">
              <a:latin typeface="Minion Pro"/>
              <a:cs typeface="Minion Pr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5" dirty="0"/>
              <a:t>Kim Nielsen, </a:t>
            </a:r>
            <a:r>
              <a:rPr spc="-20" dirty="0"/>
              <a:t>FIVU, </a:t>
            </a:r>
            <a:r>
              <a:rPr spc="-5" dirty="0"/>
              <a:t>den</a:t>
            </a:r>
            <a:r>
              <a:rPr spc="-25" dirty="0"/>
              <a:t> </a:t>
            </a:r>
            <a:r>
              <a:rPr dirty="0"/>
              <a:t>28-11-2019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dirty="0"/>
              <a:t>9 </a:t>
            </a:r>
            <a:r>
              <a:rPr spc="-5" dirty="0"/>
              <a:t>af</a:t>
            </a:r>
            <a:r>
              <a:rPr spc="-90" dirty="0"/>
              <a:t> </a:t>
            </a:r>
            <a:r>
              <a:rPr dirty="0"/>
              <a:t>12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4500" y="438485"/>
            <a:ext cx="1955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IBM</a:t>
            </a:r>
            <a:r>
              <a:rPr sz="3600" spc="-80" dirty="0"/>
              <a:t> </a:t>
            </a:r>
            <a:r>
              <a:rPr sz="3600" spc="-15" dirty="0"/>
              <a:t>SPSS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444500" y="946485"/>
            <a:ext cx="9799955" cy="38277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180" dirty="0">
                <a:solidFill>
                  <a:srgbClr val="231F20"/>
                </a:solidFill>
                <a:latin typeface="Minion Pro"/>
                <a:cs typeface="Minion Pro"/>
              </a:rPr>
              <a:t>Overordnede</a:t>
            </a:r>
            <a:r>
              <a:rPr sz="2000" b="1" spc="-5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2000" b="1" spc="145" dirty="0">
                <a:solidFill>
                  <a:srgbClr val="231F20"/>
                </a:solidFill>
                <a:latin typeface="Minion Pro"/>
                <a:cs typeface="Minion Pro"/>
              </a:rPr>
              <a:t>neddyk</a:t>
            </a:r>
            <a:endParaRPr sz="2000">
              <a:latin typeface="Minion Pro"/>
              <a:cs typeface="Minion Pro"/>
            </a:endParaRPr>
          </a:p>
          <a:p>
            <a:pPr marL="12700" marR="1138555">
              <a:lnSpc>
                <a:spcPct val="159100"/>
              </a:lnSpc>
              <a:spcBef>
                <a:spcPts val="400"/>
              </a:spcBef>
            </a:pPr>
            <a:r>
              <a:rPr sz="1600" spc="-20" dirty="0">
                <a:solidFill>
                  <a:srgbClr val="231F20"/>
                </a:solidFill>
                <a:latin typeface="Minion Pro"/>
                <a:cs typeface="Minion Pro"/>
              </a:rPr>
              <a:t>Et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af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de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mest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udbrede program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til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kvantitativ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metode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i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videnskabelige publikationer;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anerkendt. 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Understøtter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meta-analyse,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hvis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vi fx vil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lave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reviews,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der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opfylder Cochrane, eller Cochrane lignende</a:t>
            </a:r>
            <a:r>
              <a:rPr sz="1600" spc="240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1600" spc="-30" dirty="0">
                <a:solidFill>
                  <a:srgbClr val="231F20"/>
                </a:solidFill>
                <a:latin typeface="Minion Pro"/>
                <a:cs typeface="Minion Pro"/>
              </a:rPr>
              <a:t>krav.</a:t>
            </a:r>
            <a:endParaRPr sz="1600">
              <a:latin typeface="Minion Pro"/>
              <a:cs typeface="Minion Pro"/>
            </a:endParaRPr>
          </a:p>
          <a:p>
            <a:pPr marL="12700" marR="88900">
              <a:lnSpc>
                <a:spcPct val="100000"/>
              </a:lnSpc>
              <a:spcBef>
                <a:spcPts val="1130"/>
              </a:spcBef>
            </a:pP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Følge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op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på mål /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identificere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indsatsområder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i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forhold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til fx mål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for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såvel Forskning,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som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EVU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gennem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fx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kunders, stu- 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derendes,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og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andre interessenters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svar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på</a:t>
            </a:r>
            <a:r>
              <a:rPr sz="1600" spc="25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undersøgelser.</a:t>
            </a:r>
            <a:endParaRPr sz="1600">
              <a:latin typeface="Minion Pro"/>
              <a:cs typeface="Minion Pro"/>
            </a:endParaRPr>
          </a:p>
          <a:p>
            <a:pPr marL="12700" marR="5080">
              <a:lnSpc>
                <a:spcPct val="100000"/>
              </a:lnSpc>
              <a:spcBef>
                <a:spcPts val="1135"/>
              </a:spcBef>
            </a:pP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Kan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det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øge muligheder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for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fonde,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vores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publikations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muligheder,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samarbejdspartner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(fx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Rockwool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fonden formulere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sig 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ind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i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krav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til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kvantitativ</a:t>
            </a:r>
            <a:r>
              <a:rPr sz="1600" spc="15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metode)?</a:t>
            </a:r>
            <a:endParaRPr sz="1600">
              <a:latin typeface="Minion Pro"/>
              <a:cs typeface="Minion Pro"/>
            </a:endParaRPr>
          </a:p>
          <a:p>
            <a:pPr marL="12700" marR="655955">
              <a:lnSpc>
                <a:spcPct val="159100"/>
              </a:lnSpc>
            </a:pP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Bruge gennemførte undersøgelser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(især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med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Surveyxact) til </a:t>
            </a:r>
            <a:r>
              <a:rPr sz="1600" spc="-20" dirty="0">
                <a:solidFill>
                  <a:srgbClr val="231F20"/>
                </a:solidFill>
                <a:latin typeface="Minion Pro"/>
                <a:cs typeface="Minion Pro"/>
              </a:rPr>
              <a:t>at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identificere </a:t>
            </a:r>
            <a:r>
              <a:rPr sz="1600" spc="-35" dirty="0">
                <a:solidFill>
                  <a:srgbClr val="231F20"/>
                </a:solidFill>
                <a:latin typeface="Minion Pro"/>
                <a:cs typeface="Minion Pro"/>
              </a:rPr>
              <a:t>”overset”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viden og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forskningsområder. 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Rigt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indehold af øvelses-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/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træningseksempler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i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SPSS </a:t>
            </a:r>
            <a:r>
              <a:rPr sz="1600" spc="5" dirty="0">
                <a:solidFill>
                  <a:srgbClr val="231F20"/>
                </a:solidFill>
                <a:latin typeface="Minion Pro"/>
                <a:cs typeface="Minion Pro"/>
              </a:rPr>
              <a:t>fra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lavt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til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højt</a:t>
            </a:r>
            <a:r>
              <a:rPr sz="1600" spc="50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niveau.</a:t>
            </a:r>
            <a:endParaRPr sz="1600">
              <a:latin typeface="Minion Pro"/>
              <a:cs typeface="Minion Pro"/>
            </a:endParaRPr>
          </a:p>
          <a:p>
            <a:pPr marL="12700" marR="259715">
              <a:lnSpc>
                <a:spcPct val="100000"/>
              </a:lnSpc>
              <a:spcBef>
                <a:spcPts val="1135"/>
              </a:spcBef>
            </a:pP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Er let </a:t>
            </a:r>
            <a:r>
              <a:rPr sz="1600" spc="-20" dirty="0">
                <a:solidFill>
                  <a:srgbClr val="231F20"/>
                </a:solidFill>
                <a:latin typeface="Minion Pro"/>
                <a:cs typeface="Minion Pro"/>
              </a:rPr>
              <a:t>at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finde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eksempler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/undervisning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for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SPSS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på fx </a:t>
            </a:r>
            <a:r>
              <a:rPr sz="1600" spc="-35" dirty="0">
                <a:solidFill>
                  <a:srgbClr val="231F20"/>
                </a:solidFill>
                <a:latin typeface="Minion Pro"/>
                <a:cs typeface="Minion Pro"/>
              </a:rPr>
              <a:t>Youtube,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for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langt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de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fleste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områder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af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kvantitativ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metode (men 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pas på, der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kan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være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betragtelige fejl,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selvom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de er </a:t>
            </a:r>
            <a:r>
              <a:rPr sz="1600" spc="5" dirty="0">
                <a:solidFill>
                  <a:srgbClr val="231F20"/>
                </a:solidFill>
                <a:latin typeface="Minion Pro"/>
                <a:cs typeface="Minion Pro"/>
              </a:rPr>
              <a:t>fra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undervisere på</a:t>
            </a:r>
            <a:r>
              <a:rPr sz="1600" spc="35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universiteter).</a:t>
            </a:r>
            <a:endParaRPr sz="1600">
              <a:latin typeface="Minion Pro"/>
              <a:cs typeface="Minion Pr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197965"/>
            <a:ext cx="980313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789795" algn="l"/>
              </a:tabLst>
            </a:pPr>
            <a:r>
              <a:rPr sz="1400" b="1" u="heavy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Minion Pro"/>
                <a:cs typeface="Minion Pro"/>
              </a:rPr>
              <a:t>QSR International </a:t>
            </a:r>
            <a:r>
              <a:rPr sz="1400" b="1" u="heavy" spc="-1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Minion Pro"/>
                <a:cs typeface="Minion Pro"/>
              </a:rPr>
              <a:t>NVIVO </a:t>
            </a:r>
            <a:r>
              <a:rPr sz="1400" b="1" u="heavy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Minion Pro"/>
                <a:cs typeface="Minion Pro"/>
              </a:rPr>
              <a:t>og IBM </a:t>
            </a:r>
            <a:r>
              <a:rPr sz="1400" b="1" u="heavy" spc="-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Minion Pro"/>
                <a:cs typeface="Minion Pro"/>
              </a:rPr>
              <a:t>SPSS</a:t>
            </a:r>
            <a:r>
              <a:rPr sz="1400" b="1" u="heavy" spc="2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Minion Pro"/>
                <a:cs typeface="Minion Pro"/>
              </a:rPr>
              <a:t> </a:t>
            </a:r>
            <a:r>
              <a:rPr sz="1400" b="1" u="heavy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Minion Pro"/>
                <a:cs typeface="Minion Pro"/>
              </a:rPr>
              <a:t>Statistics	</a:t>
            </a:r>
            <a:endParaRPr sz="1400">
              <a:latin typeface="Minion Pro"/>
              <a:cs typeface="Minion Pr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5" dirty="0"/>
              <a:t>Kim Nielsen, </a:t>
            </a:r>
            <a:r>
              <a:rPr spc="-20" dirty="0"/>
              <a:t>FIVU, </a:t>
            </a:r>
            <a:r>
              <a:rPr spc="-5" dirty="0"/>
              <a:t>den</a:t>
            </a:r>
            <a:r>
              <a:rPr spc="-25" dirty="0"/>
              <a:t> </a:t>
            </a:r>
            <a:r>
              <a:rPr dirty="0"/>
              <a:t>28-11-2019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dirty="0"/>
              <a:t>10 </a:t>
            </a:r>
            <a:r>
              <a:rPr spc="-5" dirty="0"/>
              <a:t>af</a:t>
            </a:r>
            <a:r>
              <a:rPr spc="-90" dirty="0"/>
              <a:t> </a:t>
            </a:r>
            <a:r>
              <a:rPr dirty="0"/>
              <a:t>12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4500" y="480091"/>
            <a:ext cx="190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Nedslag </a:t>
            </a:r>
            <a:r>
              <a:rPr dirty="0"/>
              <a:t>i</a:t>
            </a:r>
            <a:r>
              <a:rPr spc="-80" dirty="0"/>
              <a:t> </a:t>
            </a:r>
            <a:r>
              <a:rPr spc="-10" dirty="0"/>
              <a:t>SPSS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4500" y="825531"/>
            <a:ext cx="9765665" cy="5389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100"/>
              </a:spcBef>
              <a:buChar char="•"/>
              <a:tabLst>
                <a:tab pos="193040" algn="l"/>
              </a:tabLst>
            </a:pP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En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meget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let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tilgængelige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brugergrænseflade</a:t>
            </a:r>
            <a:endParaRPr sz="1600">
              <a:latin typeface="Minion Pro"/>
              <a:cs typeface="Minion Pro"/>
            </a:endParaRPr>
          </a:p>
          <a:p>
            <a:pPr marL="469900" lvl="1" indent="-205740">
              <a:lnSpc>
                <a:spcPct val="100000"/>
              </a:lnSpc>
              <a:buChar char="-"/>
              <a:tabLst>
                <a:tab pos="469265" algn="l"/>
                <a:tab pos="469900" algn="l"/>
              </a:tabLst>
            </a:pP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kræver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alene </a:t>
            </a:r>
            <a:r>
              <a:rPr sz="1600" spc="-20" dirty="0">
                <a:solidFill>
                  <a:srgbClr val="231F20"/>
                </a:solidFill>
                <a:latin typeface="Minion Pro"/>
                <a:cs typeface="Minion Pro"/>
              </a:rPr>
              <a:t>at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man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ved,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hvilken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model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man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vil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anvende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på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data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(dog evt. lede i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kategori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de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tilhører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i</a:t>
            </a:r>
            <a:r>
              <a:rPr sz="1600" spc="135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SPSS)</a:t>
            </a:r>
            <a:endParaRPr sz="1600">
              <a:latin typeface="Minion Pro"/>
              <a:cs typeface="Minion Pro"/>
            </a:endParaRPr>
          </a:p>
          <a:p>
            <a:pPr marL="264160" marR="5080" lvl="1">
              <a:lnSpc>
                <a:spcPct val="100000"/>
              </a:lnSpc>
              <a:buChar char="-"/>
              <a:tabLst>
                <a:tab pos="469265" algn="l"/>
                <a:tab pos="469900" algn="l"/>
              </a:tabLst>
            </a:pP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kræver IKKE </a:t>
            </a:r>
            <a:r>
              <a:rPr sz="1600" spc="-20" dirty="0">
                <a:solidFill>
                  <a:srgbClr val="231F20"/>
                </a:solidFill>
                <a:latin typeface="Minion Pro"/>
                <a:cs typeface="Minion Pro"/>
              </a:rPr>
              <a:t>at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man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kan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forholder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sig til /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forstå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“programmeringssprog“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(hvilket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hurtig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kræves,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eller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er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forudsæt-  ning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i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alternativer)</a:t>
            </a:r>
            <a:endParaRPr sz="1600">
              <a:latin typeface="Minion Pro"/>
              <a:cs typeface="Minion Pro"/>
            </a:endParaRPr>
          </a:p>
          <a:p>
            <a:pPr marL="192405" indent="-180340">
              <a:lnSpc>
                <a:spcPct val="100000"/>
              </a:lnSpc>
              <a:buChar char="•"/>
              <a:tabLst>
                <a:tab pos="193040" algn="l"/>
              </a:tabLst>
            </a:pP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Kan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udvide tilgængelige modeller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og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test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via</a:t>
            </a:r>
            <a:r>
              <a:rPr sz="1600" spc="35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makroer</a:t>
            </a:r>
            <a:endParaRPr sz="1600">
              <a:latin typeface="Minion Pro"/>
              <a:cs typeface="Minion Pro"/>
            </a:endParaRPr>
          </a:p>
          <a:p>
            <a:pPr marL="469900" lvl="1" indent="-205740">
              <a:lnSpc>
                <a:spcPct val="100000"/>
              </a:lnSpc>
              <a:buChar char="-"/>
              <a:tabLst>
                <a:tab pos="469265" algn="l"/>
                <a:tab pos="469900" algn="l"/>
              </a:tabLst>
            </a:pP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hvis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man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selv kan kode</a:t>
            </a:r>
            <a:r>
              <a:rPr sz="1600" spc="30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dem</a:t>
            </a:r>
            <a:endParaRPr sz="1600">
              <a:latin typeface="Minion Pro"/>
              <a:cs typeface="Minion Pro"/>
            </a:endParaRPr>
          </a:p>
          <a:p>
            <a:pPr marL="469900" lvl="1" indent="-205740">
              <a:lnSpc>
                <a:spcPct val="100000"/>
              </a:lnSpc>
              <a:buChar char="-"/>
              <a:tabLst>
                <a:tab pos="469265" algn="l"/>
                <a:tab pos="469900" algn="l"/>
              </a:tabLst>
            </a:pP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eller kan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finde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åben kode, eller makroer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til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SPSS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i fx</a:t>
            </a:r>
            <a:r>
              <a:rPr sz="1600" spc="50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artikler</a:t>
            </a:r>
            <a:endParaRPr sz="1600">
              <a:latin typeface="Minion Pro"/>
              <a:cs typeface="Minion Pro"/>
            </a:endParaRPr>
          </a:p>
          <a:p>
            <a:pPr marL="192405" indent="-180340">
              <a:lnSpc>
                <a:spcPct val="100000"/>
              </a:lnSpc>
              <a:buChar char="•"/>
              <a:tabLst>
                <a:tab pos="193040" algn="l"/>
              </a:tabLst>
            </a:pP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Ingen </a:t>
            </a:r>
            <a:r>
              <a:rPr sz="1600" spc="-50" dirty="0">
                <a:solidFill>
                  <a:srgbClr val="231F20"/>
                </a:solidFill>
                <a:latin typeface="Minion Pro"/>
                <a:cs typeface="Minion Pro"/>
              </a:rPr>
              <a:t>”omveje”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for </a:t>
            </a:r>
            <a:r>
              <a:rPr sz="1600" spc="-20" dirty="0">
                <a:solidFill>
                  <a:srgbClr val="231F20"/>
                </a:solidFill>
                <a:latin typeface="Minion Pro"/>
                <a:cs typeface="Minion Pro"/>
              </a:rPr>
              <a:t>at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få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vist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navngivning af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variable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og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kategorier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i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spøgeskemaet frem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for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de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symbolske</a:t>
            </a:r>
            <a:r>
              <a:rPr sz="1600" spc="220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etiketter</a:t>
            </a:r>
            <a:endParaRPr sz="1600">
              <a:latin typeface="Minion Pro"/>
              <a:cs typeface="Minion Pro"/>
            </a:endParaRPr>
          </a:p>
          <a:p>
            <a:pPr marL="12700" marR="167005">
              <a:lnSpc>
                <a:spcPct val="100000"/>
              </a:lnSpc>
              <a:buChar char="•"/>
              <a:tabLst>
                <a:tab pos="193040" algn="l"/>
              </a:tabLst>
            </a:pP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Let </a:t>
            </a:r>
            <a:r>
              <a:rPr sz="1600" spc="-20" dirty="0">
                <a:solidFill>
                  <a:srgbClr val="231F20"/>
                </a:solidFill>
                <a:latin typeface="Minion Pro"/>
                <a:cs typeface="Minion Pro"/>
              </a:rPr>
              <a:t>at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lave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tabuleringer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og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simple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tabuleringer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af data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/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fund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for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fx </a:t>
            </a:r>
            <a:r>
              <a:rPr sz="1600" spc="-20" dirty="0">
                <a:solidFill>
                  <a:srgbClr val="231F20"/>
                </a:solidFill>
                <a:latin typeface="Minion Pro"/>
                <a:cs typeface="Minion Pro"/>
              </a:rPr>
              <a:t>at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få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overblik;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kan tilvælge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af </a:t>
            </a:r>
            <a:r>
              <a:rPr sz="1600" spc="-20" dirty="0">
                <a:solidFill>
                  <a:srgbClr val="231F20"/>
                </a:solidFill>
                <a:latin typeface="Minion Pro"/>
                <a:cs typeface="Minion Pro"/>
              </a:rPr>
              <a:t>at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få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vist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tal </a:t>
            </a:r>
            <a:r>
              <a:rPr sz="1600" spc="5" dirty="0">
                <a:solidFill>
                  <a:srgbClr val="231F20"/>
                </a:solidFill>
                <a:latin typeface="Minion Pro"/>
                <a:cs typeface="Minion Pro"/>
              </a:rPr>
              <a:t>fra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stati- 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stisk model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typisk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mulig;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let </a:t>
            </a:r>
            <a:r>
              <a:rPr sz="1600" spc="-20" dirty="0">
                <a:solidFill>
                  <a:srgbClr val="231F20"/>
                </a:solidFill>
                <a:latin typeface="Minion Pro"/>
                <a:cs typeface="Minion Pro"/>
              </a:rPr>
              <a:t>at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lave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udvalg,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stille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betingelser, ordne</a:t>
            </a:r>
            <a:r>
              <a:rPr sz="1600" spc="85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1600" spc="-55" dirty="0">
                <a:solidFill>
                  <a:srgbClr val="231F20"/>
                </a:solidFill>
                <a:latin typeface="Minion Pro"/>
                <a:cs typeface="Minion Pro"/>
              </a:rPr>
              <a:t>mv.</a:t>
            </a:r>
            <a:endParaRPr sz="1600">
              <a:latin typeface="Minion Pro"/>
              <a:cs typeface="Minion Pro"/>
            </a:endParaRPr>
          </a:p>
          <a:p>
            <a:pPr marL="12700" marR="65405">
              <a:lnSpc>
                <a:spcPct val="100000"/>
              </a:lnSpc>
              <a:buChar char="•"/>
              <a:tabLst>
                <a:tab pos="193040" algn="l"/>
              </a:tabLst>
            </a:pP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Giver typisk advarsel,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hvis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men vælger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en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statistisk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model, som </a:t>
            </a:r>
            <a:r>
              <a:rPr sz="1600" spc="-20" dirty="0">
                <a:solidFill>
                  <a:srgbClr val="231F20"/>
                </a:solidFill>
                <a:latin typeface="Minion Pro"/>
                <a:cs typeface="Minion Pro"/>
              </a:rPr>
              <a:t>“sjældent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eller </a:t>
            </a:r>
            <a:r>
              <a:rPr sz="1600" spc="-20" dirty="0">
                <a:solidFill>
                  <a:srgbClr val="231F20"/>
                </a:solidFill>
                <a:latin typeface="Minion Pro"/>
                <a:cs typeface="Minion Pro"/>
              </a:rPr>
              <a:t>ikke”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passer til de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data man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putter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dem 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ind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i (fx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vælger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en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kontinuert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model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til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diskrete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eller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kategoriske</a:t>
            </a:r>
            <a:r>
              <a:rPr sz="1600" spc="40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data)</a:t>
            </a:r>
            <a:endParaRPr sz="1600">
              <a:latin typeface="Minion Pro"/>
              <a:cs typeface="Minion Pro"/>
            </a:endParaRPr>
          </a:p>
          <a:p>
            <a:pPr marL="12700" marR="314325">
              <a:lnSpc>
                <a:spcPct val="100000"/>
              </a:lnSpc>
              <a:buChar char="•"/>
              <a:tabLst>
                <a:tab pos="193040" algn="l"/>
              </a:tabLst>
            </a:pP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Giver typisk </a:t>
            </a:r>
            <a:r>
              <a:rPr sz="1600" spc="-25" dirty="0">
                <a:solidFill>
                  <a:srgbClr val="231F20"/>
                </a:solidFill>
                <a:latin typeface="Minion Pro"/>
                <a:cs typeface="Minion Pro"/>
              </a:rPr>
              <a:t>noter,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hvis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validitetskravene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til </a:t>
            </a:r>
            <a:r>
              <a:rPr sz="1600" spc="-20" dirty="0">
                <a:solidFill>
                  <a:srgbClr val="231F20"/>
                </a:solidFill>
                <a:latin typeface="Minion Pro"/>
                <a:cs typeface="Minion Pro"/>
              </a:rPr>
              <a:t>at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den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valgte model, eller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den </a:t>
            </a:r>
            <a:r>
              <a:rPr sz="1600" spc="-35" dirty="0">
                <a:solidFill>
                  <a:srgbClr val="231F20"/>
                </a:solidFill>
                <a:latin typeface="Minion Pro"/>
                <a:cs typeface="Minion Pro"/>
              </a:rPr>
              <a:t>”standard-test”,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der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knyttet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til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modellen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i 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SPSS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ikke er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opfyldt.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Giver typisk </a:t>
            </a:r>
            <a:r>
              <a:rPr sz="1600" spc="-20" dirty="0">
                <a:solidFill>
                  <a:srgbClr val="231F20"/>
                </a:solidFill>
                <a:latin typeface="Minion Pro"/>
                <a:cs typeface="Minion Pro"/>
              </a:rPr>
              <a:t>output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for flere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af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de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test,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der er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knyttet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til en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valgte model (eller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de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kan</a:t>
            </a:r>
            <a:r>
              <a:rPr sz="1600" spc="195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vælges)</a:t>
            </a:r>
            <a:endParaRPr sz="1600">
              <a:latin typeface="Minion Pro"/>
              <a:cs typeface="Minion Pro"/>
            </a:endParaRPr>
          </a:p>
          <a:p>
            <a:pPr marL="469900" lvl="1" indent="-205740">
              <a:lnSpc>
                <a:spcPct val="100000"/>
              </a:lnSpc>
              <a:buChar char="-"/>
              <a:tabLst>
                <a:tab pos="469265" algn="l"/>
                <a:tab pos="469900" algn="l"/>
              </a:tabLst>
            </a:pP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MEN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man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skal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kunne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læse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disse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noter </a:t>
            </a:r>
            <a:r>
              <a:rPr sz="1600" spc="-35" dirty="0">
                <a:solidFill>
                  <a:srgbClr val="231F20"/>
                </a:solidFill>
                <a:latin typeface="Minion Pro"/>
                <a:cs typeface="Minion Pro"/>
              </a:rPr>
              <a:t>for, </a:t>
            </a:r>
            <a:r>
              <a:rPr sz="1600" spc="-20" dirty="0">
                <a:solidFill>
                  <a:srgbClr val="231F20"/>
                </a:solidFill>
                <a:latin typeface="Minion Pro"/>
                <a:cs typeface="Minion Pro"/>
              </a:rPr>
              <a:t>at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forstå </a:t>
            </a:r>
            <a:r>
              <a:rPr sz="1600" spc="-20" dirty="0">
                <a:solidFill>
                  <a:srgbClr val="231F20"/>
                </a:solidFill>
                <a:latin typeface="Minion Pro"/>
                <a:cs typeface="Minion Pro"/>
              </a:rPr>
              <a:t>at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det er det de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går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ud på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(samt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konventioner for</a:t>
            </a:r>
            <a:r>
              <a:rPr sz="1600" spc="204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validitet)</a:t>
            </a:r>
            <a:endParaRPr sz="1600">
              <a:latin typeface="Minion Pro"/>
              <a:cs typeface="Minion Pro"/>
            </a:endParaRPr>
          </a:p>
          <a:p>
            <a:pPr marL="469900" lvl="1" indent="-205740">
              <a:lnSpc>
                <a:spcPct val="100000"/>
              </a:lnSpc>
              <a:buChar char="-"/>
              <a:tabLst>
                <a:tab pos="469265" algn="l"/>
                <a:tab pos="469900" algn="l"/>
              </a:tabLst>
            </a:pPr>
            <a:r>
              <a:rPr sz="1600" spc="10" dirty="0">
                <a:solidFill>
                  <a:srgbClr val="231F20"/>
                </a:solidFill>
                <a:latin typeface="Minion Pro"/>
                <a:cs typeface="Minion Pro"/>
              </a:rPr>
              <a:t>OG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man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skal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vide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hvilke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modeller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/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test,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der er </a:t>
            </a:r>
            <a:r>
              <a:rPr sz="1600" spc="-25" dirty="0">
                <a:solidFill>
                  <a:srgbClr val="231F20"/>
                </a:solidFill>
                <a:latin typeface="Minion Pro"/>
                <a:cs typeface="Minion Pro"/>
              </a:rPr>
              <a:t>”mulighedsrummet”,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for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der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gives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ingen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vink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om</a:t>
            </a:r>
            <a:r>
              <a:rPr sz="1600" spc="130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alternativer</a:t>
            </a:r>
            <a:endParaRPr sz="1600">
              <a:latin typeface="Minion Pro"/>
              <a:cs typeface="Minion Pro"/>
            </a:endParaRPr>
          </a:p>
          <a:p>
            <a:pPr marL="12700" marR="66675">
              <a:lnSpc>
                <a:spcPct val="100000"/>
              </a:lnSpc>
              <a:buChar char="•"/>
              <a:tabLst>
                <a:tab pos="193040" algn="l"/>
              </a:tabLst>
            </a:pP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Giver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altid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oplysninger om, </a:t>
            </a:r>
            <a:r>
              <a:rPr sz="1600" spc="-20" dirty="0">
                <a:solidFill>
                  <a:srgbClr val="231F20"/>
                </a:solidFill>
                <a:latin typeface="Minion Pro"/>
                <a:cs typeface="Minion Pro"/>
              </a:rPr>
              <a:t>hvor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stor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del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af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det samlede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undersøgelsesgrundlag,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der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kan bruges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til </a:t>
            </a:r>
            <a:r>
              <a:rPr sz="1600" spc="-20" dirty="0">
                <a:solidFill>
                  <a:srgbClr val="231F20"/>
                </a:solidFill>
                <a:latin typeface="Minion Pro"/>
                <a:cs typeface="Minion Pro"/>
              </a:rPr>
              <a:t>at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belyse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en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under- 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søgelse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/ et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spørgsmål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og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advarsel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hvis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det er få (let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overblik: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”missing </a:t>
            </a:r>
            <a:r>
              <a:rPr sz="1600" spc="-35" dirty="0">
                <a:solidFill>
                  <a:srgbClr val="231F20"/>
                </a:solidFill>
                <a:latin typeface="Minion Pro"/>
                <a:cs typeface="Minion Pro"/>
              </a:rPr>
              <a:t>data”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/</a:t>
            </a:r>
            <a:r>
              <a:rPr sz="1600" spc="90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1600" spc="-25" dirty="0">
                <a:solidFill>
                  <a:srgbClr val="231F20"/>
                </a:solidFill>
                <a:latin typeface="Minion Pro"/>
                <a:cs typeface="Minion Pro"/>
              </a:rPr>
              <a:t>”overrepræsentation”)</a:t>
            </a:r>
            <a:endParaRPr sz="1600">
              <a:latin typeface="Minion Pro"/>
              <a:cs typeface="Minion Pro"/>
            </a:endParaRPr>
          </a:p>
          <a:p>
            <a:pPr marL="12700" marR="172085">
              <a:lnSpc>
                <a:spcPct val="100000"/>
              </a:lnSpc>
              <a:buChar char="•"/>
              <a:tabLst>
                <a:tab pos="193040" algn="l"/>
              </a:tabLst>
            </a:pP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Let </a:t>
            </a:r>
            <a:r>
              <a:rPr sz="1600" spc="-20" dirty="0">
                <a:solidFill>
                  <a:srgbClr val="231F20"/>
                </a:solidFill>
                <a:latin typeface="Minion Pro"/>
                <a:cs typeface="Minion Pro"/>
              </a:rPr>
              <a:t>at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oprette </a:t>
            </a:r>
            <a:r>
              <a:rPr sz="1600" spc="-20" dirty="0">
                <a:solidFill>
                  <a:srgbClr val="231F20"/>
                </a:solidFill>
                <a:latin typeface="Minion Pro"/>
                <a:cs typeface="Minion Pro"/>
              </a:rPr>
              <a:t>nye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variable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(fx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samle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kategorier),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og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minimal,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hvad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kræves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af brugerens programmeringskompetence 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for </a:t>
            </a:r>
            <a:r>
              <a:rPr sz="1600" spc="-20" dirty="0">
                <a:solidFill>
                  <a:srgbClr val="231F20"/>
                </a:solidFill>
                <a:latin typeface="Minion Pro"/>
                <a:cs typeface="Minion Pro"/>
              </a:rPr>
              <a:t>at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kunne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stille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ønskede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betingelser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til </a:t>
            </a:r>
            <a:r>
              <a:rPr sz="1600" spc="-20" dirty="0">
                <a:solidFill>
                  <a:srgbClr val="231F20"/>
                </a:solidFill>
                <a:latin typeface="Minion Pro"/>
                <a:cs typeface="Minion Pro"/>
              </a:rPr>
              <a:t>nye</a:t>
            </a:r>
            <a:r>
              <a:rPr sz="1600" spc="60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variable</a:t>
            </a:r>
            <a:endParaRPr sz="1600">
              <a:latin typeface="Minion Pro"/>
              <a:cs typeface="Minion Pro"/>
            </a:endParaRPr>
          </a:p>
          <a:p>
            <a:pPr marL="12700" marR="159385">
              <a:lnSpc>
                <a:spcPct val="100000"/>
              </a:lnSpc>
              <a:buChar char="•"/>
              <a:tabLst>
                <a:tab pos="193040" algn="l"/>
              </a:tabLst>
            </a:pPr>
            <a:r>
              <a:rPr sz="1600" spc="-25" dirty="0">
                <a:solidFill>
                  <a:srgbClr val="231F20"/>
                </a:solidFill>
                <a:latin typeface="Minion Pro"/>
                <a:cs typeface="Minion Pro"/>
              </a:rPr>
              <a:t>Hvor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jeg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har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nåede </a:t>
            </a:r>
            <a:r>
              <a:rPr sz="1600" spc="-20" dirty="0">
                <a:solidFill>
                  <a:srgbClr val="231F20"/>
                </a:solidFill>
                <a:latin typeface="Minion Pro"/>
                <a:cs typeface="Minion Pro"/>
              </a:rPr>
              <a:t>at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teste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SPSS: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Let </a:t>
            </a:r>
            <a:r>
              <a:rPr sz="1600" spc="-20" dirty="0">
                <a:solidFill>
                  <a:srgbClr val="231F20"/>
                </a:solidFill>
                <a:latin typeface="Minion Pro"/>
                <a:cs typeface="Minion Pro"/>
              </a:rPr>
              <a:t>at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få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adgang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til </a:t>
            </a:r>
            <a:r>
              <a:rPr sz="1600" spc="-20" dirty="0">
                <a:solidFill>
                  <a:srgbClr val="231F20"/>
                </a:solidFill>
                <a:latin typeface="Minion Pro"/>
                <a:cs typeface="Minion Pro"/>
              </a:rPr>
              <a:t>output </a:t>
            </a:r>
            <a:r>
              <a:rPr sz="1600" spc="5" dirty="0">
                <a:solidFill>
                  <a:srgbClr val="231F20"/>
                </a:solidFill>
                <a:latin typeface="Minion Pro"/>
                <a:cs typeface="Minion Pro"/>
              </a:rPr>
              <a:t>fra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modeller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og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test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og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bruge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dette </a:t>
            </a:r>
            <a:r>
              <a:rPr sz="1600" spc="-20" dirty="0">
                <a:solidFill>
                  <a:srgbClr val="231F20"/>
                </a:solidFill>
                <a:latin typeface="Minion Pro"/>
                <a:cs typeface="Minion Pro"/>
              </a:rPr>
              <a:t>output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i det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videre </a:t>
            </a:r>
            <a:r>
              <a:rPr sz="1600" spc="-20" dirty="0">
                <a:solidFill>
                  <a:srgbClr val="231F20"/>
                </a:solidFill>
                <a:latin typeface="Minion Pro"/>
                <a:cs typeface="Minion Pro"/>
              </a:rPr>
              <a:t>ar- 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bejde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med undersøgelser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og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analyser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(fx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”missing </a:t>
            </a:r>
            <a:r>
              <a:rPr sz="1600" spc="-35" dirty="0">
                <a:solidFill>
                  <a:srgbClr val="231F20"/>
                </a:solidFill>
                <a:latin typeface="Minion Pro"/>
                <a:cs typeface="Minion Pro"/>
              </a:rPr>
              <a:t>data”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/ </a:t>
            </a:r>
            <a:r>
              <a:rPr sz="1600" spc="-30" dirty="0">
                <a:solidFill>
                  <a:srgbClr val="231F20"/>
                </a:solidFill>
                <a:latin typeface="Minion Pro"/>
                <a:cs typeface="Minion Pro"/>
              </a:rPr>
              <a:t>”overrepræsentation”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og</a:t>
            </a:r>
            <a:r>
              <a:rPr sz="1600" spc="110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1600" spc="-35" dirty="0">
                <a:solidFill>
                  <a:srgbClr val="231F20"/>
                </a:solidFill>
                <a:latin typeface="Minion Pro"/>
                <a:cs typeface="Minion Pro"/>
              </a:rPr>
              <a:t>”outlies”)</a:t>
            </a:r>
            <a:endParaRPr sz="1600">
              <a:latin typeface="Minion Pro"/>
              <a:cs typeface="Minion Pr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197965"/>
            <a:ext cx="980313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789795" algn="l"/>
              </a:tabLst>
            </a:pPr>
            <a:r>
              <a:rPr sz="1400" b="1" u="heavy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Minion Pro"/>
                <a:cs typeface="Minion Pro"/>
              </a:rPr>
              <a:t>QSR International </a:t>
            </a:r>
            <a:r>
              <a:rPr sz="1400" b="1" u="heavy" spc="-1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Minion Pro"/>
                <a:cs typeface="Minion Pro"/>
              </a:rPr>
              <a:t>NVIVO </a:t>
            </a:r>
            <a:r>
              <a:rPr sz="1400" b="1" u="heavy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Minion Pro"/>
                <a:cs typeface="Minion Pro"/>
              </a:rPr>
              <a:t>og IBM </a:t>
            </a:r>
            <a:r>
              <a:rPr sz="1400" b="1" u="heavy" spc="-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Minion Pro"/>
                <a:cs typeface="Minion Pro"/>
              </a:rPr>
              <a:t>SPSS</a:t>
            </a:r>
            <a:r>
              <a:rPr sz="1400" b="1" u="heavy" spc="2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Minion Pro"/>
                <a:cs typeface="Minion Pro"/>
              </a:rPr>
              <a:t> </a:t>
            </a:r>
            <a:r>
              <a:rPr sz="1400" b="1" u="heavy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Minion Pro"/>
                <a:cs typeface="Minion Pro"/>
              </a:rPr>
              <a:t>Statistics	</a:t>
            </a:r>
            <a:endParaRPr sz="1400">
              <a:latin typeface="Minion Pro"/>
              <a:cs typeface="Minion Pr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5" dirty="0"/>
              <a:t>Kim Nielsen, </a:t>
            </a:r>
            <a:r>
              <a:rPr spc="-20" dirty="0"/>
              <a:t>FIVU, </a:t>
            </a:r>
            <a:r>
              <a:rPr spc="-5" dirty="0"/>
              <a:t>den</a:t>
            </a:r>
            <a:r>
              <a:rPr spc="-25" dirty="0"/>
              <a:t> </a:t>
            </a:r>
            <a:r>
              <a:rPr dirty="0"/>
              <a:t>28-11-2019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dirty="0"/>
              <a:t>11 </a:t>
            </a:r>
            <a:r>
              <a:rPr spc="-5" dirty="0"/>
              <a:t>af</a:t>
            </a:r>
            <a:r>
              <a:rPr spc="-90" dirty="0"/>
              <a:t> </a:t>
            </a:r>
            <a:r>
              <a:rPr dirty="0"/>
              <a:t>12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Det betyder</a:t>
            </a:r>
            <a:r>
              <a:rPr spc="-80" dirty="0"/>
              <a:t> </a:t>
            </a:r>
            <a:r>
              <a:rPr dirty="0"/>
              <a:t>fx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4500" y="835691"/>
            <a:ext cx="9800590" cy="528891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130175" indent="107950" algn="just">
              <a:lnSpc>
                <a:spcPts val="1920"/>
              </a:lnSpc>
              <a:spcBef>
                <a:spcPts val="560"/>
              </a:spcBef>
            </a:pPr>
            <a:r>
              <a:rPr sz="2000" b="1" spc="180" dirty="0">
                <a:solidFill>
                  <a:srgbClr val="231F20"/>
                </a:solidFill>
                <a:latin typeface="Minion Pro"/>
                <a:cs typeface="Minion Pro"/>
              </a:rPr>
              <a:t>Meget</a:t>
            </a:r>
            <a:r>
              <a:rPr sz="2000" b="1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2000" b="1" spc="325" dirty="0">
                <a:solidFill>
                  <a:srgbClr val="231F20"/>
                </a:solidFill>
                <a:latin typeface="Minion Pro"/>
                <a:cs typeface="Minion Pro"/>
              </a:rPr>
              <a:t>let</a:t>
            </a:r>
            <a:r>
              <a:rPr sz="2000" b="1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2000" b="1" spc="290" dirty="0">
                <a:solidFill>
                  <a:srgbClr val="231F20"/>
                </a:solidFill>
                <a:latin typeface="Minion Pro"/>
                <a:cs typeface="Minion Pro"/>
              </a:rPr>
              <a:t>at</a:t>
            </a:r>
            <a:r>
              <a:rPr sz="2000" b="1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2000" b="1" spc="175" dirty="0">
                <a:solidFill>
                  <a:srgbClr val="231F20"/>
                </a:solidFill>
                <a:latin typeface="Minion Pro"/>
                <a:cs typeface="Minion Pro"/>
              </a:rPr>
              <a:t>undersøge</a:t>
            </a:r>
            <a:r>
              <a:rPr sz="2000" b="1" dirty="0">
                <a:solidFill>
                  <a:srgbClr val="231F20"/>
                </a:solidFill>
                <a:latin typeface="Minion Pro"/>
                <a:cs typeface="Minion Pro"/>
              </a:rPr>
              <a:t> /</a:t>
            </a:r>
            <a:r>
              <a:rPr sz="2000" b="1" spc="5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2000" b="1" spc="180" dirty="0">
                <a:solidFill>
                  <a:srgbClr val="231F20"/>
                </a:solidFill>
                <a:latin typeface="Minion Pro"/>
                <a:cs typeface="Minion Pro"/>
              </a:rPr>
              <a:t>arbejde</a:t>
            </a:r>
            <a:r>
              <a:rPr sz="2000" b="1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2000" b="1" spc="35" dirty="0">
                <a:solidFill>
                  <a:srgbClr val="231F20"/>
                </a:solidFill>
                <a:latin typeface="Minion Pro"/>
                <a:cs typeface="Minion Pro"/>
              </a:rPr>
              <a:t>med</a:t>
            </a:r>
            <a:r>
              <a:rPr sz="2000" b="1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2000" b="1" spc="85" dirty="0">
                <a:solidFill>
                  <a:srgbClr val="231F20"/>
                </a:solidFill>
                <a:latin typeface="Minion Pro"/>
                <a:cs typeface="Minion Pro"/>
              </a:rPr>
              <a:t>“Missing</a:t>
            </a:r>
            <a:r>
              <a:rPr sz="2000" b="1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2000" b="1" spc="170" dirty="0">
                <a:solidFill>
                  <a:srgbClr val="231F20"/>
                </a:solidFill>
                <a:latin typeface="Minion Pro"/>
                <a:cs typeface="Minion Pro"/>
              </a:rPr>
              <a:t>data“</a:t>
            </a:r>
            <a:r>
              <a:rPr sz="2000" b="1" spc="434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2000" b="1" dirty="0">
                <a:solidFill>
                  <a:srgbClr val="231F20"/>
                </a:solidFill>
                <a:latin typeface="Minion Pro"/>
                <a:cs typeface="Minion Pro"/>
              </a:rPr>
              <a:t>/</a:t>
            </a:r>
            <a:r>
              <a:rPr sz="2000" b="1" spc="5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2000" b="1" spc="175" dirty="0">
                <a:solidFill>
                  <a:srgbClr val="231F20"/>
                </a:solidFill>
                <a:latin typeface="Minion Pro"/>
                <a:cs typeface="Minion Pro"/>
              </a:rPr>
              <a:t>”overrepræsentation” 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Kort: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variable </a:t>
            </a:r>
            <a:r>
              <a:rPr sz="1600" spc="-20" dirty="0">
                <a:solidFill>
                  <a:srgbClr val="231F20"/>
                </a:solidFill>
                <a:latin typeface="Minion Pro"/>
                <a:cs typeface="Minion Pro"/>
              </a:rPr>
              <a:t>hvor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ikke alle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har svaret (konsekvens: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fx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bestemte </a:t>
            </a:r>
            <a:r>
              <a:rPr sz="1600" spc="-25" dirty="0">
                <a:solidFill>
                  <a:srgbClr val="231F20"/>
                </a:solidFill>
                <a:latin typeface="Minion Pro"/>
                <a:cs typeface="Minion Pro"/>
              </a:rPr>
              <a:t>skoler, kommuner,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aldersgrupper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er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overrepræsenteret 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i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forhold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til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andre);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giver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det os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problemer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med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fx </a:t>
            </a:r>
            <a:r>
              <a:rPr sz="1600" spc="-20" dirty="0">
                <a:solidFill>
                  <a:srgbClr val="231F20"/>
                </a:solidFill>
                <a:latin typeface="Minion Pro"/>
                <a:cs typeface="Minion Pro"/>
              </a:rPr>
              <a:t>BIAS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i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vores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undersøgelse.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Er det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muligt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og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har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det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mening </a:t>
            </a:r>
            <a:r>
              <a:rPr sz="1600" spc="-20" dirty="0">
                <a:solidFill>
                  <a:srgbClr val="231F20"/>
                </a:solidFill>
                <a:latin typeface="Minion Pro"/>
                <a:cs typeface="Minion Pro"/>
              </a:rPr>
              <a:t>at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danne 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data (efter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accepterede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statistiske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metoder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til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dette </a:t>
            </a:r>
            <a:r>
              <a:rPr sz="1600" spc="-25" dirty="0">
                <a:solidFill>
                  <a:srgbClr val="231F20"/>
                </a:solidFill>
                <a:latin typeface="Minion Pro"/>
                <a:cs typeface="Minion Pro"/>
              </a:rPr>
              <a:t>”forehavende”)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for “Missing </a:t>
            </a:r>
            <a:r>
              <a:rPr sz="1600" spc="-35" dirty="0">
                <a:solidFill>
                  <a:srgbClr val="231F20"/>
                </a:solidFill>
                <a:latin typeface="Minion Pro"/>
                <a:cs typeface="Minion Pro"/>
              </a:rPr>
              <a:t>data”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/</a:t>
            </a:r>
            <a:r>
              <a:rPr sz="1600" spc="204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1600" spc="-40" dirty="0">
                <a:solidFill>
                  <a:srgbClr val="231F20"/>
                </a:solidFill>
                <a:latin typeface="Minion Pro"/>
                <a:cs typeface="Minion Pro"/>
              </a:rPr>
              <a:t>”overrepræsentation”.</a:t>
            </a:r>
            <a:endParaRPr sz="1600">
              <a:latin typeface="Minion Pro"/>
              <a:cs typeface="Minion Pro"/>
            </a:endParaRPr>
          </a:p>
          <a:p>
            <a:pPr marL="12700" marR="81280">
              <a:lnSpc>
                <a:spcPct val="100000"/>
              </a:lnSpc>
              <a:spcBef>
                <a:spcPts val="1070"/>
              </a:spcBef>
            </a:pP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Der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har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været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behov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for </a:t>
            </a:r>
            <a:r>
              <a:rPr sz="1600" spc="-20" dirty="0">
                <a:solidFill>
                  <a:srgbClr val="231F20"/>
                </a:solidFill>
                <a:latin typeface="Minion Pro"/>
                <a:cs typeface="Minion Pro"/>
              </a:rPr>
              <a:t>at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forholde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sig til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”missing </a:t>
            </a:r>
            <a:r>
              <a:rPr sz="1600" spc="-35" dirty="0">
                <a:solidFill>
                  <a:srgbClr val="231F20"/>
                </a:solidFill>
                <a:latin typeface="Minion Pro"/>
                <a:cs typeface="Minion Pro"/>
              </a:rPr>
              <a:t>data”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/ </a:t>
            </a:r>
            <a:r>
              <a:rPr sz="1600" spc="-30" dirty="0">
                <a:solidFill>
                  <a:srgbClr val="231F20"/>
                </a:solidFill>
                <a:latin typeface="Minion Pro"/>
                <a:cs typeface="Minion Pro"/>
              </a:rPr>
              <a:t>”overrepræsentation”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i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alt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jeg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har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set på,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hvis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vi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skal ende med  artiker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på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forskningsniveau.</a:t>
            </a:r>
            <a:endParaRPr sz="1600">
              <a:latin typeface="Minion Pro"/>
              <a:cs typeface="Minion Pro"/>
            </a:endParaRPr>
          </a:p>
          <a:p>
            <a:pPr marL="120650" algn="just">
              <a:lnSpc>
                <a:spcPts val="2360"/>
              </a:lnSpc>
              <a:spcBef>
                <a:spcPts val="1215"/>
              </a:spcBef>
            </a:pPr>
            <a:r>
              <a:rPr sz="2000" b="1" spc="180" dirty="0">
                <a:solidFill>
                  <a:srgbClr val="231F20"/>
                </a:solidFill>
                <a:latin typeface="Minion Pro"/>
                <a:cs typeface="Minion Pro"/>
              </a:rPr>
              <a:t>Meget</a:t>
            </a:r>
            <a:r>
              <a:rPr sz="2000" b="1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2000" b="1" spc="325" dirty="0">
                <a:solidFill>
                  <a:srgbClr val="231F20"/>
                </a:solidFill>
                <a:latin typeface="Minion Pro"/>
                <a:cs typeface="Minion Pro"/>
              </a:rPr>
              <a:t>let</a:t>
            </a:r>
            <a:r>
              <a:rPr sz="2000" b="1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2000" b="1" spc="290" dirty="0">
                <a:solidFill>
                  <a:srgbClr val="231F20"/>
                </a:solidFill>
                <a:latin typeface="Minion Pro"/>
                <a:cs typeface="Minion Pro"/>
              </a:rPr>
              <a:t>at</a:t>
            </a:r>
            <a:r>
              <a:rPr sz="2000" b="1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2000" b="1" spc="175" dirty="0">
                <a:solidFill>
                  <a:srgbClr val="231F20"/>
                </a:solidFill>
                <a:latin typeface="Minion Pro"/>
                <a:cs typeface="Minion Pro"/>
              </a:rPr>
              <a:t>undersøge</a:t>
            </a:r>
            <a:r>
              <a:rPr sz="2000" b="1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2000" b="1" spc="220" dirty="0">
                <a:solidFill>
                  <a:srgbClr val="231F20"/>
                </a:solidFill>
                <a:latin typeface="Minion Pro"/>
                <a:cs typeface="Minion Pro"/>
              </a:rPr>
              <a:t>og</a:t>
            </a:r>
            <a:r>
              <a:rPr sz="2000" b="1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2000" b="1" spc="180" dirty="0">
                <a:solidFill>
                  <a:srgbClr val="231F20"/>
                </a:solidFill>
                <a:latin typeface="Minion Pro"/>
                <a:cs typeface="Minion Pro"/>
              </a:rPr>
              <a:t>arbejde</a:t>
            </a:r>
            <a:r>
              <a:rPr sz="2000" b="1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2000" b="1" spc="35" dirty="0">
                <a:solidFill>
                  <a:srgbClr val="231F20"/>
                </a:solidFill>
                <a:latin typeface="Minion Pro"/>
                <a:cs typeface="Minion Pro"/>
              </a:rPr>
              <a:t>med</a:t>
            </a:r>
            <a:r>
              <a:rPr sz="2000" b="1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2000" b="1" spc="165" dirty="0">
                <a:solidFill>
                  <a:srgbClr val="231F20"/>
                </a:solidFill>
                <a:latin typeface="Minion Pro"/>
                <a:cs typeface="Minion Pro"/>
              </a:rPr>
              <a:t>“Outliers”</a:t>
            </a:r>
            <a:endParaRPr sz="2000">
              <a:latin typeface="Minion Pro"/>
              <a:cs typeface="Minion Pro"/>
            </a:endParaRPr>
          </a:p>
          <a:p>
            <a:pPr marL="12700" marR="5080" algn="just">
              <a:lnSpc>
                <a:spcPts val="1920"/>
              </a:lnSpc>
              <a:spcBef>
                <a:spcPts val="25"/>
              </a:spcBef>
            </a:pP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Kort: </a:t>
            </a:r>
            <a:r>
              <a:rPr sz="1600" spc="-25" dirty="0">
                <a:solidFill>
                  <a:srgbClr val="231F20"/>
                </a:solidFill>
                <a:latin typeface="Minion Pro"/>
                <a:cs typeface="Minion Pro"/>
              </a:rPr>
              <a:t>Hvor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mange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observationer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falder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udenfor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(et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konfidensinterval)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for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den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valgte model.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Kan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vi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bare fjerne? Giver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det 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BIAS,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eller må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vi </a:t>
            </a:r>
            <a:r>
              <a:rPr sz="1600" spc="5" dirty="0">
                <a:solidFill>
                  <a:srgbClr val="231F20"/>
                </a:solidFill>
                <a:latin typeface="Minion Pro"/>
                <a:cs typeface="Minion Pro"/>
              </a:rPr>
              <a:t>se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os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om efter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en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anden model eller</a:t>
            </a:r>
            <a:r>
              <a:rPr sz="1600" spc="45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test.</a:t>
            </a:r>
            <a:endParaRPr sz="1600">
              <a:latin typeface="Minion Pro"/>
              <a:cs typeface="Minion Pro"/>
            </a:endParaRPr>
          </a:p>
          <a:p>
            <a:pPr marL="12700" marR="434340">
              <a:lnSpc>
                <a:spcPct val="100000"/>
              </a:lnSpc>
              <a:spcBef>
                <a:spcPts val="1070"/>
              </a:spcBef>
            </a:pP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Der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har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været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behov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for </a:t>
            </a:r>
            <a:r>
              <a:rPr sz="1600" spc="-20" dirty="0">
                <a:solidFill>
                  <a:srgbClr val="231F20"/>
                </a:solidFill>
                <a:latin typeface="Minion Pro"/>
                <a:cs typeface="Minion Pro"/>
              </a:rPr>
              <a:t>at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forholde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sig til </a:t>
            </a:r>
            <a:r>
              <a:rPr sz="1600" spc="-35" dirty="0">
                <a:solidFill>
                  <a:srgbClr val="231F20"/>
                </a:solidFill>
                <a:latin typeface="Minion Pro"/>
                <a:cs typeface="Minion Pro"/>
              </a:rPr>
              <a:t>”outlieres”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i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alt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det arbejde jeg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har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set på,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hvis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vi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skal ende med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artikler på 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forskningsniveau.</a:t>
            </a:r>
            <a:endParaRPr sz="1600">
              <a:latin typeface="Minion Pro"/>
              <a:cs typeface="Minion Pro"/>
            </a:endParaRPr>
          </a:p>
          <a:p>
            <a:pPr marL="12700" marR="104775" algn="just">
              <a:lnSpc>
                <a:spcPct val="100000"/>
              </a:lnSpc>
              <a:spcBef>
                <a:spcPts val="1860"/>
              </a:spcBef>
            </a:pPr>
            <a:r>
              <a:rPr sz="2400" b="1" spc="-20" dirty="0">
                <a:solidFill>
                  <a:srgbClr val="231F20"/>
                </a:solidFill>
                <a:latin typeface="Minion Pro"/>
                <a:cs typeface="Minion Pro"/>
              </a:rPr>
              <a:t>Understøtter </a:t>
            </a:r>
            <a:r>
              <a:rPr sz="2400" b="1" spc="-5" dirty="0">
                <a:solidFill>
                  <a:srgbClr val="231F20"/>
                </a:solidFill>
                <a:latin typeface="Minion Pro"/>
                <a:cs typeface="Minion Pro"/>
              </a:rPr>
              <a:t>langt </a:t>
            </a:r>
            <a:r>
              <a:rPr sz="2400" b="1" spc="5" dirty="0">
                <a:solidFill>
                  <a:srgbClr val="231F20"/>
                </a:solidFill>
                <a:latin typeface="Minion Pro"/>
                <a:cs typeface="Minion Pro"/>
              </a:rPr>
              <a:t>de </a:t>
            </a:r>
            <a:r>
              <a:rPr sz="2400" b="1" spc="-20" dirty="0">
                <a:solidFill>
                  <a:srgbClr val="231F20"/>
                </a:solidFill>
                <a:latin typeface="Minion Pro"/>
                <a:cs typeface="Minion Pro"/>
              </a:rPr>
              <a:t>fleste </a:t>
            </a:r>
            <a:r>
              <a:rPr sz="2400" b="1" dirty="0">
                <a:solidFill>
                  <a:srgbClr val="231F20"/>
                </a:solidFill>
                <a:latin typeface="Minion Pro"/>
                <a:cs typeface="Minion Pro"/>
              </a:rPr>
              <a:t>undersøgelser </a:t>
            </a:r>
            <a:r>
              <a:rPr sz="2400" b="1" spc="5" dirty="0">
                <a:solidFill>
                  <a:srgbClr val="231F20"/>
                </a:solidFill>
                <a:latin typeface="Minion Pro"/>
                <a:cs typeface="Minion Pro"/>
              </a:rPr>
              <a:t>modeller </a:t>
            </a:r>
            <a:r>
              <a:rPr sz="2400" b="1" dirty="0">
                <a:solidFill>
                  <a:srgbClr val="231F20"/>
                </a:solidFill>
                <a:latin typeface="Minion Pro"/>
                <a:cs typeface="Minion Pro"/>
              </a:rPr>
              <a:t>og </a:t>
            </a:r>
            <a:r>
              <a:rPr sz="2400" b="1" spc="-10" dirty="0">
                <a:solidFill>
                  <a:srgbClr val="231F20"/>
                </a:solidFill>
                <a:latin typeface="Minion Pro"/>
                <a:cs typeface="Minion Pro"/>
              </a:rPr>
              <a:t>test </a:t>
            </a:r>
            <a:r>
              <a:rPr sz="2400" b="1" spc="10" dirty="0">
                <a:solidFill>
                  <a:srgbClr val="231F20"/>
                </a:solidFill>
                <a:latin typeface="Minion Pro"/>
                <a:cs typeface="Minion Pro"/>
              </a:rPr>
              <a:t>på </a:t>
            </a:r>
            <a:r>
              <a:rPr sz="2400" b="1" spc="5" dirty="0">
                <a:solidFill>
                  <a:srgbClr val="231F20"/>
                </a:solidFill>
                <a:latin typeface="Minion Pro"/>
                <a:cs typeface="Minion Pro"/>
              </a:rPr>
              <a:t>det </a:t>
            </a:r>
            <a:r>
              <a:rPr sz="2400" b="1" spc="-5" dirty="0">
                <a:solidFill>
                  <a:srgbClr val="231F20"/>
                </a:solidFill>
                <a:latin typeface="Minion Pro"/>
                <a:cs typeface="Minion Pro"/>
              </a:rPr>
              <a:t>samfunds-  </a:t>
            </a:r>
            <a:r>
              <a:rPr sz="2400" b="1" dirty="0">
                <a:solidFill>
                  <a:srgbClr val="231F20"/>
                </a:solidFill>
                <a:latin typeface="Minion Pro"/>
                <a:cs typeface="Minion Pro"/>
              </a:rPr>
              <a:t>videnskabelige og sundhedsvidenskabelige område</a:t>
            </a:r>
            <a:endParaRPr sz="2400">
              <a:latin typeface="Minion Pro"/>
              <a:cs typeface="Minion Pro"/>
            </a:endParaRPr>
          </a:p>
          <a:p>
            <a:pPr marL="12700" algn="just">
              <a:lnSpc>
                <a:spcPts val="1760"/>
              </a:lnSpc>
            </a:pP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Dog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kan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der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være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svagheder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for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områder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af </a:t>
            </a:r>
            <a:r>
              <a:rPr sz="1600" spc="-20" dirty="0">
                <a:solidFill>
                  <a:srgbClr val="231F20"/>
                </a:solidFill>
                <a:latin typeface="Minion Pro"/>
                <a:cs typeface="Minion Pro"/>
              </a:rPr>
              <a:t>”mediatorer”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og ” </a:t>
            </a:r>
            <a:r>
              <a:rPr sz="1600" spc="-30" dirty="0">
                <a:solidFill>
                  <a:srgbClr val="231F20"/>
                </a:solidFill>
                <a:latin typeface="Minion Pro"/>
                <a:cs typeface="Minion Pro"/>
              </a:rPr>
              <a:t>moderatorer”,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men her var gratis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anerkendt Process</a:t>
            </a:r>
            <a:r>
              <a:rPr sz="1600" spc="229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ma-</a:t>
            </a:r>
            <a:endParaRPr sz="1600">
              <a:latin typeface="Minion Pro"/>
              <a:cs typeface="Minion Pro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kro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sidst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jeg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søgte.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Mulighed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for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behov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i </a:t>
            </a:r>
            <a:r>
              <a:rPr sz="1600" spc="5" dirty="0">
                <a:solidFill>
                  <a:srgbClr val="231F20"/>
                </a:solidFill>
                <a:latin typeface="Minion Pro"/>
                <a:cs typeface="Minion Pro"/>
              </a:rPr>
              <a:t>Lea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&amp;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Christian </a:t>
            </a:r>
            <a:r>
              <a:rPr sz="1600" spc="5" dirty="0">
                <a:solidFill>
                  <a:srgbClr val="231F20"/>
                </a:solidFill>
                <a:latin typeface="Minion Pro"/>
                <a:cs typeface="Minion Pro"/>
              </a:rPr>
              <a:t>Call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projekt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om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natur;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biomarkører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og</a:t>
            </a:r>
            <a:r>
              <a:rPr sz="1600" spc="130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resiliens.</a:t>
            </a:r>
            <a:endParaRPr sz="1600">
              <a:latin typeface="Minion Pro"/>
              <a:cs typeface="Minion Pro"/>
            </a:endParaRPr>
          </a:p>
          <a:p>
            <a:pPr marL="12700" algn="just">
              <a:lnSpc>
                <a:spcPct val="100000"/>
              </a:lnSpc>
              <a:spcBef>
                <a:spcPts val="1860"/>
              </a:spcBef>
            </a:pPr>
            <a:r>
              <a:rPr sz="2400" b="1" spc="-20" dirty="0">
                <a:solidFill>
                  <a:srgbClr val="231F20"/>
                </a:solidFill>
                <a:latin typeface="Minion Pro"/>
                <a:cs typeface="Minion Pro"/>
              </a:rPr>
              <a:t>Understøtter </a:t>
            </a:r>
            <a:r>
              <a:rPr sz="2400" b="1" dirty="0">
                <a:solidFill>
                  <a:srgbClr val="231F20"/>
                </a:solidFill>
                <a:latin typeface="Minion Pro"/>
                <a:cs typeface="Minion Pro"/>
              </a:rPr>
              <a:t>IKKE Lisrel </a:t>
            </a:r>
            <a:r>
              <a:rPr sz="2400" b="1" spc="-5" dirty="0">
                <a:solidFill>
                  <a:srgbClr val="231F20"/>
                </a:solidFill>
                <a:latin typeface="Minion Pro"/>
                <a:cs typeface="Minion Pro"/>
              </a:rPr>
              <a:t>analyse. </a:t>
            </a:r>
            <a:r>
              <a:rPr sz="2400" b="1" dirty="0">
                <a:solidFill>
                  <a:srgbClr val="231F20"/>
                </a:solidFill>
                <a:latin typeface="Minion Pro"/>
                <a:cs typeface="Minion Pro"/>
              </a:rPr>
              <a:t>Det </a:t>
            </a:r>
            <a:r>
              <a:rPr sz="2400" b="1" spc="5" dirty="0">
                <a:solidFill>
                  <a:srgbClr val="231F20"/>
                </a:solidFill>
                <a:latin typeface="Minion Pro"/>
                <a:cs typeface="Minion Pro"/>
              </a:rPr>
              <a:t>kræver </a:t>
            </a:r>
            <a:r>
              <a:rPr sz="2400" b="1" dirty="0">
                <a:solidFill>
                  <a:srgbClr val="231F20"/>
                </a:solidFill>
                <a:latin typeface="Minion Pro"/>
                <a:cs typeface="Minion Pro"/>
              </a:rPr>
              <a:t>IBM </a:t>
            </a:r>
            <a:r>
              <a:rPr sz="2400" b="1" spc="-10" dirty="0">
                <a:solidFill>
                  <a:srgbClr val="231F20"/>
                </a:solidFill>
                <a:latin typeface="Minion Pro"/>
                <a:cs typeface="Minion Pro"/>
              </a:rPr>
              <a:t>SPSS</a:t>
            </a:r>
            <a:r>
              <a:rPr sz="2400" b="1" spc="15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2400" b="1" spc="-5" dirty="0">
                <a:solidFill>
                  <a:srgbClr val="231F20"/>
                </a:solidFill>
                <a:latin typeface="Minion Pro"/>
                <a:cs typeface="Minion Pro"/>
              </a:rPr>
              <a:t>Amos.</a:t>
            </a:r>
            <a:endParaRPr sz="2400">
              <a:latin typeface="Minion Pro"/>
              <a:cs typeface="Minion Pr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197965"/>
            <a:ext cx="980313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789795" algn="l"/>
              </a:tabLst>
            </a:pPr>
            <a:r>
              <a:rPr sz="1400" b="1" u="heavy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Minion Pro"/>
                <a:cs typeface="Minion Pro"/>
              </a:rPr>
              <a:t>QSR International </a:t>
            </a:r>
            <a:r>
              <a:rPr sz="1400" b="1" u="heavy" spc="-1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Minion Pro"/>
                <a:cs typeface="Minion Pro"/>
              </a:rPr>
              <a:t>NVIVO </a:t>
            </a:r>
            <a:r>
              <a:rPr sz="1400" b="1" u="heavy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Minion Pro"/>
                <a:cs typeface="Minion Pro"/>
              </a:rPr>
              <a:t>og IBM </a:t>
            </a:r>
            <a:r>
              <a:rPr sz="1400" b="1" u="heavy" spc="-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Minion Pro"/>
                <a:cs typeface="Minion Pro"/>
              </a:rPr>
              <a:t>SPSS</a:t>
            </a:r>
            <a:r>
              <a:rPr sz="1400" b="1" u="heavy" spc="2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Minion Pro"/>
                <a:cs typeface="Minion Pro"/>
              </a:rPr>
              <a:t> </a:t>
            </a:r>
            <a:r>
              <a:rPr sz="1400" b="1" u="heavy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Minion Pro"/>
                <a:cs typeface="Minion Pro"/>
              </a:rPr>
              <a:t>Statistics	</a:t>
            </a:r>
            <a:endParaRPr sz="1400">
              <a:latin typeface="Minion Pro"/>
              <a:cs typeface="Minion Pr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1200" y="609714"/>
            <a:ext cx="9334797" cy="64930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5" dirty="0"/>
              <a:t>Kim Nielsen, </a:t>
            </a:r>
            <a:r>
              <a:rPr spc="-20" dirty="0"/>
              <a:t>FIVU, </a:t>
            </a:r>
            <a:r>
              <a:rPr spc="-5" dirty="0"/>
              <a:t>den</a:t>
            </a:r>
            <a:r>
              <a:rPr spc="-25" dirty="0"/>
              <a:t> </a:t>
            </a:r>
            <a:r>
              <a:rPr dirty="0"/>
              <a:t>28-11-2019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dirty="0"/>
              <a:t>12 </a:t>
            </a:r>
            <a:r>
              <a:rPr spc="-5" dirty="0"/>
              <a:t>af</a:t>
            </a:r>
            <a:r>
              <a:rPr spc="-90" dirty="0"/>
              <a:t> </a:t>
            </a:r>
            <a:r>
              <a:rPr dirty="0"/>
              <a:t>12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197965"/>
            <a:ext cx="980313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789795" algn="l"/>
              </a:tabLst>
            </a:pPr>
            <a:r>
              <a:rPr sz="1400" b="1" u="heavy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Minion Pro"/>
                <a:cs typeface="Minion Pro"/>
              </a:rPr>
              <a:t>QSR International </a:t>
            </a:r>
            <a:r>
              <a:rPr sz="1400" b="1" u="heavy" spc="-1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Minion Pro"/>
                <a:cs typeface="Minion Pro"/>
              </a:rPr>
              <a:t>NVIVO </a:t>
            </a:r>
            <a:r>
              <a:rPr sz="1400" b="1" u="heavy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Minion Pro"/>
                <a:cs typeface="Minion Pro"/>
              </a:rPr>
              <a:t>og IBM </a:t>
            </a:r>
            <a:r>
              <a:rPr sz="1400" b="1" u="heavy" spc="-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Minion Pro"/>
                <a:cs typeface="Minion Pro"/>
              </a:rPr>
              <a:t>SPSS</a:t>
            </a:r>
            <a:r>
              <a:rPr sz="1400" b="1" u="heavy" spc="2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Minion Pro"/>
                <a:cs typeface="Minion Pro"/>
              </a:rPr>
              <a:t> </a:t>
            </a:r>
            <a:r>
              <a:rPr sz="1400" b="1" u="heavy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Minion Pro"/>
                <a:cs typeface="Minion Pro"/>
              </a:rPr>
              <a:t>Statistics	</a:t>
            </a:r>
            <a:endParaRPr sz="1400">
              <a:latin typeface="Minion Pro"/>
              <a:cs typeface="Minion Pr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5" dirty="0"/>
              <a:t>Kim Nielsen, </a:t>
            </a:r>
            <a:r>
              <a:rPr spc="-20" dirty="0"/>
              <a:t>FIVU, </a:t>
            </a:r>
            <a:r>
              <a:rPr spc="-5" dirty="0"/>
              <a:t>den</a:t>
            </a:r>
            <a:r>
              <a:rPr spc="-25" dirty="0"/>
              <a:t> </a:t>
            </a:r>
            <a:r>
              <a:rPr dirty="0"/>
              <a:t>28-11-2019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dirty="0"/>
              <a:t>1 </a:t>
            </a:r>
            <a:r>
              <a:rPr spc="-5" dirty="0"/>
              <a:t>af</a:t>
            </a:r>
            <a:r>
              <a:rPr spc="-90" dirty="0"/>
              <a:t> </a:t>
            </a:r>
            <a:r>
              <a:rPr dirty="0"/>
              <a:t>12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9099" y="480091"/>
            <a:ext cx="46609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NVIVO </a:t>
            </a:r>
            <a:r>
              <a:rPr spc="-10" dirty="0"/>
              <a:t>er </a:t>
            </a:r>
            <a:r>
              <a:rPr spc="10" dirty="0"/>
              <a:t>udviklet </a:t>
            </a:r>
            <a:r>
              <a:rPr dirty="0"/>
              <a:t>til </a:t>
            </a:r>
            <a:r>
              <a:rPr spc="-20" dirty="0"/>
              <a:t>at</a:t>
            </a:r>
            <a:r>
              <a:rPr dirty="0"/>
              <a:t> </a:t>
            </a:r>
            <a:r>
              <a:rPr spc="-15" dirty="0"/>
              <a:t>understøtte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9099" y="835691"/>
            <a:ext cx="9779000" cy="4720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0">
              <a:lnSpc>
                <a:spcPts val="2360"/>
              </a:lnSpc>
              <a:spcBef>
                <a:spcPts val="100"/>
              </a:spcBef>
            </a:pPr>
            <a:r>
              <a:rPr sz="2000" b="1" spc="195" dirty="0">
                <a:solidFill>
                  <a:srgbClr val="231F20"/>
                </a:solidFill>
                <a:latin typeface="Minion Pro"/>
                <a:cs typeface="Minion Pro"/>
              </a:rPr>
              <a:t>Kvalitativ</a:t>
            </a:r>
            <a:r>
              <a:rPr sz="2000" b="1" spc="-5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2000" b="1" spc="135" dirty="0">
                <a:solidFill>
                  <a:srgbClr val="231F20"/>
                </a:solidFill>
                <a:latin typeface="Minion Pro"/>
                <a:cs typeface="Minion Pro"/>
              </a:rPr>
              <a:t>metode</a:t>
            </a:r>
            <a:endParaRPr sz="2000">
              <a:latin typeface="Minion Pro"/>
              <a:cs typeface="Minion Pro"/>
            </a:endParaRPr>
          </a:p>
          <a:p>
            <a:pPr marL="192405" indent="-180340">
              <a:lnSpc>
                <a:spcPts val="1880"/>
              </a:lnSpc>
              <a:buChar char="•"/>
              <a:tabLst>
                <a:tab pos="193040" algn="l"/>
              </a:tabLst>
            </a:pPr>
            <a:r>
              <a:rPr sz="1600" spc="-20" dirty="0">
                <a:solidFill>
                  <a:srgbClr val="231F20"/>
                </a:solidFill>
                <a:latin typeface="Minion Pro"/>
                <a:cs typeface="Minion Pro"/>
              </a:rPr>
              <a:t>Kvalitative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undersøgelser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og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analyser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(også det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forskningsgrundlag,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der arbejdes ud fra,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eller</a:t>
            </a:r>
            <a:r>
              <a:rPr sz="1600" spc="50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dannes)</a:t>
            </a:r>
            <a:endParaRPr sz="1600">
              <a:latin typeface="Minion Pro"/>
              <a:cs typeface="Minion Pro"/>
            </a:endParaRPr>
          </a:p>
          <a:p>
            <a:pPr marL="192405" indent="-180340">
              <a:lnSpc>
                <a:spcPct val="100000"/>
              </a:lnSpc>
              <a:buChar char="•"/>
              <a:tabLst>
                <a:tab pos="193040" algn="l"/>
              </a:tabLst>
            </a:pP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Ikke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anskaffet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/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tilstede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på UC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SYD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på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nogen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systematisk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/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gennemsigtig måde,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hvis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vi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har</a:t>
            </a:r>
            <a:r>
              <a:rPr sz="1600" spc="90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det</a:t>
            </a:r>
            <a:endParaRPr sz="1600">
              <a:latin typeface="Minion Pro"/>
              <a:cs typeface="Minion Pro"/>
            </a:endParaRPr>
          </a:p>
          <a:p>
            <a:pPr marL="192405" indent="-180340">
              <a:lnSpc>
                <a:spcPct val="100000"/>
              </a:lnSpc>
              <a:buChar char="•"/>
              <a:tabLst>
                <a:tab pos="193040" algn="l"/>
              </a:tabLst>
            </a:pP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Samarbejde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i et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forskerteam om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et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projekt,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eller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en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opgave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(KRÆVER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teamversion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for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fuld</a:t>
            </a:r>
            <a:r>
              <a:rPr sz="1600" spc="225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understøttelse)</a:t>
            </a:r>
            <a:endParaRPr sz="1600">
              <a:latin typeface="Minion Pro"/>
              <a:cs typeface="Minion Pro"/>
            </a:endParaRPr>
          </a:p>
          <a:p>
            <a:pPr marL="192405" indent="-180340">
              <a:lnSpc>
                <a:spcPct val="100000"/>
              </a:lnSpc>
              <a:buChar char="•"/>
              <a:tabLst>
                <a:tab pos="193040" algn="l"/>
              </a:tabLst>
            </a:pP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Ledelse og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styring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af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projekter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og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opgaver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i et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forskerteam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(KRÆVER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teamversion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for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fuld</a:t>
            </a:r>
            <a:r>
              <a:rPr sz="1600" spc="180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understøttelse)</a:t>
            </a:r>
            <a:endParaRPr sz="1600">
              <a:latin typeface="Minion Pro"/>
              <a:cs typeface="Minion Pro"/>
            </a:endParaRPr>
          </a:p>
          <a:p>
            <a:pPr marL="192405" indent="-180340">
              <a:lnSpc>
                <a:spcPct val="100000"/>
              </a:lnSpc>
              <a:buChar char="•"/>
              <a:tabLst>
                <a:tab pos="193040" algn="l"/>
              </a:tabLst>
            </a:pP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Forskningskvalitet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i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teams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på fx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kohærens-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og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kausalitetskriterier (KRÆVER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teamversion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for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fuld</a:t>
            </a:r>
            <a:r>
              <a:rPr sz="1600" spc="120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understøttelse)</a:t>
            </a:r>
            <a:endParaRPr sz="1600">
              <a:latin typeface="Minion Pro"/>
              <a:cs typeface="Minion Pro"/>
            </a:endParaRPr>
          </a:p>
          <a:p>
            <a:pPr marL="12700" marR="5080">
              <a:lnSpc>
                <a:spcPct val="100000"/>
              </a:lnSpc>
              <a:buChar char="•"/>
              <a:tabLst>
                <a:tab pos="193040" algn="l"/>
              </a:tabLst>
            </a:pP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Understøtter ”kvantificering”/”målbarhed”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af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det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kvalitative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på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forskellige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måder (men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programmer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til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kvantitativ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me- 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tode kræves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for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arbejde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videre med disse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- </a:t>
            </a:r>
            <a:r>
              <a:rPr sz="1600" spc="5" dirty="0">
                <a:solidFill>
                  <a:srgbClr val="231F20"/>
                </a:solidFill>
                <a:latin typeface="Minion Pro"/>
                <a:cs typeface="Minion Pro"/>
              </a:rPr>
              <a:t>se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næste</a:t>
            </a:r>
            <a:r>
              <a:rPr sz="1600" spc="20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punkt)</a:t>
            </a:r>
            <a:endParaRPr sz="1600">
              <a:latin typeface="Minion Pro"/>
              <a:cs typeface="Minion Pro"/>
            </a:endParaRPr>
          </a:p>
          <a:p>
            <a:pPr marL="12700" marR="102235">
              <a:lnSpc>
                <a:spcPct val="100000"/>
              </a:lnSpc>
              <a:buChar char="•"/>
              <a:tabLst>
                <a:tab pos="238760" algn="l"/>
                <a:tab pos="239395" algn="l"/>
              </a:tabLst>
            </a:pP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Understøtter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udtræk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til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kvantitativ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undersøgelse, herunder Mixed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Method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gennem Excel udtræk,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der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kan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anvendes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i  IBM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 SPSS</a:t>
            </a:r>
            <a:endParaRPr sz="1600">
              <a:latin typeface="Minion Pro"/>
              <a:cs typeface="Minion Pro"/>
            </a:endParaRPr>
          </a:p>
          <a:p>
            <a:pPr marL="12700">
              <a:lnSpc>
                <a:spcPts val="2840"/>
              </a:lnSpc>
              <a:spcBef>
                <a:spcPts val="725"/>
              </a:spcBef>
            </a:pPr>
            <a:r>
              <a:rPr sz="2400" b="1" spc="-10" dirty="0">
                <a:solidFill>
                  <a:srgbClr val="231F20"/>
                </a:solidFill>
                <a:latin typeface="Minion Pro"/>
                <a:cs typeface="Minion Pro"/>
              </a:rPr>
              <a:t>SPSS er </a:t>
            </a:r>
            <a:r>
              <a:rPr sz="2400" b="1" spc="10" dirty="0">
                <a:solidFill>
                  <a:srgbClr val="231F20"/>
                </a:solidFill>
                <a:latin typeface="Minion Pro"/>
                <a:cs typeface="Minion Pro"/>
              </a:rPr>
              <a:t>udviklet </a:t>
            </a:r>
            <a:r>
              <a:rPr sz="2400" b="1" dirty="0">
                <a:solidFill>
                  <a:srgbClr val="231F20"/>
                </a:solidFill>
                <a:latin typeface="Minion Pro"/>
                <a:cs typeface="Minion Pro"/>
              </a:rPr>
              <a:t>til </a:t>
            </a:r>
            <a:r>
              <a:rPr sz="2400" b="1" spc="-20" dirty="0">
                <a:solidFill>
                  <a:srgbClr val="231F20"/>
                </a:solidFill>
                <a:latin typeface="Minion Pro"/>
                <a:cs typeface="Minion Pro"/>
              </a:rPr>
              <a:t>at</a:t>
            </a:r>
            <a:r>
              <a:rPr sz="2400" b="1" spc="5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2400" b="1" spc="-15" dirty="0">
                <a:solidFill>
                  <a:srgbClr val="231F20"/>
                </a:solidFill>
                <a:latin typeface="Minion Pro"/>
                <a:cs typeface="Minion Pro"/>
              </a:rPr>
              <a:t>understøtte</a:t>
            </a:r>
            <a:endParaRPr sz="2400">
              <a:latin typeface="Minion Pro"/>
              <a:cs typeface="Minion Pro"/>
            </a:endParaRPr>
          </a:p>
          <a:p>
            <a:pPr marL="120650">
              <a:lnSpc>
                <a:spcPts val="2320"/>
              </a:lnSpc>
            </a:pPr>
            <a:r>
              <a:rPr sz="2000" b="1" spc="180" dirty="0">
                <a:solidFill>
                  <a:srgbClr val="231F20"/>
                </a:solidFill>
                <a:latin typeface="Minion Pro"/>
                <a:cs typeface="Minion Pro"/>
              </a:rPr>
              <a:t>Kvantitativ</a:t>
            </a:r>
            <a:r>
              <a:rPr sz="2000" b="1" spc="-5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2000" b="1" spc="135" dirty="0">
                <a:solidFill>
                  <a:srgbClr val="231F20"/>
                </a:solidFill>
                <a:latin typeface="Minion Pro"/>
                <a:cs typeface="Minion Pro"/>
              </a:rPr>
              <a:t>metode</a:t>
            </a:r>
            <a:endParaRPr sz="2000">
              <a:latin typeface="Minion Pro"/>
              <a:cs typeface="Minion Pro"/>
            </a:endParaRPr>
          </a:p>
          <a:p>
            <a:pPr marL="192405" indent="-180340">
              <a:lnSpc>
                <a:spcPts val="1880"/>
              </a:lnSpc>
              <a:buChar char="•"/>
              <a:tabLst>
                <a:tab pos="193040" algn="l"/>
              </a:tabLst>
            </a:pPr>
            <a:r>
              <a:rPr sz="1600" spc="-25" dirty="0">
                <a:solidFill>
                  <a:srgbClr val="231F20"/>
                </a:solidFill>
                <a:latin typeface="Minion Pro"/>
                <a:cs typeface="Minion Pro"/>
              </a:rPr>
              <a:t>Kvantitative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undersøgelser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og</a:t>
            </a:r>
            <a:r>
              <a:rPr sz="1600" spc="30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analyser</a:t>
            </a:r>
            <a:endParaRPr sz="1600">
              <a:latin typeface="Minion Pro"/>
              <a:cs typeface="Minion Pro"/>
            </a:endParaRPr>
          </a:p>
          <a:p>
            <a:pPr marL="192405" indent="-180340">
              <a:lnSpc>
                <a:spcPct val="100000"/>
              </a:lnSpc>
              <a:buChar char="•"/>
              <a:tabLst>
                <a:tab pos="193040" algn="l"/>
              </a:tabLst>
            </a:pP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Ikke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anskaffet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/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tilstede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på UC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SYD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på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nogen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systematisk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/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gennemsigtig måde,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hvis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vi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har</a:t>
            </a:r>
            <a:r>
              <a:rPr sz="1600" spc="90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det</a:t>
            </a:r>
            <a:endParaRPr sz="1600">
              <a:latin typeface="Minion Pro"/>
              <a:cs typeface="Minion Pro"/>
            </a:endParaRPr>
          </a:p>
          <a:p>
            <a:pPr marL="12700" marR="10160">
              <a:lnSpc>
                <a:spcPct val="100000"/>
              </a:lnSpc>
              <a:buChar char="•"/>
              <a:tabLst>
                <a:tab pos="193040" algn="l"/>
              </a:tabLst>
            </a:pP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Simpleste form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er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tabuleringer,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der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giver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overblik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over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fund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for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forhold man ønsker </a:t>
            </a:r>
            <a:r>
              <a:rPr sz="1600" spc="-20" dirty="0">
                <a:solidFill>
                  <a:srgbClr val="231F20"/>
                </a:solidFill>
                <a:latin typeface="Minion Pro"/>
                <a:cs typeface="Minion Pro"/>
              </a:rPr>
              <a:t>at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udtale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sig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om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/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kunne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udtale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sig 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om.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Selv her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er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SPSS betragtelig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hjælpeværktøj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til </a:t>
            </a:r>
            <a:r>
              <a:rPr sz="1600" spc="-20" dirty="0">
                <a:solidFill>
                  <a:srgbClr val="231F20"/>
                </a:solidFill>
                <a:latin typeface="Minion Pro"/>
                <a:cs typeface="Minion Pro"/>
              </a:rPr>
              <a:t>at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hente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de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data man ønsker overblik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over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i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større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undersøgelser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og,  </a:t>
            </a:r>
            <a:r>
              <a:rPr sz="1600" spc="-20" dirty="0">
                <a:solidFill>
                  <a:srgbClr val="231F20"/>
                </a:solidFill>
                <a:latin typeface="Minion Pro"/>
                <a:cs typeface="Minion Pro"/>
              </a:rPr>
              <a:t>hvor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mange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observationer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der </a:t>
            </a:r>
            <a:r>
              <a:rPr sz="1600" spc="-35" dirty="0">
                <a:solidFill>
                  <a:srgbClr val="231F20"/>
                </a:solidFill>
                <a:latin typeface="Minion Pro"/>
                <a:cs typeface="Minion Pro"/>
              </a:rPr>
              <a:t>er,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for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det vi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ønsker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undersøgt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/</a:t>
            </a:r>
            <a:r>
              <a:rPr sz="1600" spc="100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belyst</a:t>
            </a:r>
            <a:endParaRPr sz="1600">
              <a:latin typeface="Minion Pro"/>
              <a:cs typeface="Minion Pro"/>
            </a:endParaRPr>
          </a:p>
          <a:p>
            <a:pPr marL="192405" indent="-180340">
              <a:lnSpc>
                <a:spcPct val="100000"/>
              </a:lnSpc>
              <a:buChar char="•"/>
              <a:tabLst>
                <a:tab pos="193040" algn="l"/>
              </a:tabLst>
            </a:pP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Excel udtræk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til fx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analyse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i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NVIVO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(IBM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SPPS Premium,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eller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IBM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SPSS</a:t>
            </a:r>
            <a:r>
              <a:rPr sz="1600" spc="55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Professional)</a:t>
            </a:r>
            <a:endParaRPr sz="1600">
              <a:latin typeface="Minion Pro"/>
              <a:cs typeface="Minion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197965"/>
            <a:ext cx="980313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789795" algn="l"/>
              </a:tabLst>
            </a:pPr>
            <a:r>
              <a:rPr sz="1400" b="1" u="heavy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Minion Pro"/>
                <a:cs typeface="Minion Pro"/>
              </a:rPr>
              <a:t>QSR International </a:t>
            </a:r>
            <a:r>
              <a:rPr sz="1400" b="1" u="heavy" spc="-1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Minion Pro"/>
                <a:cs typeface="Minion Pro"/>
              </a:rPr>
              <a:t>NVIVO </a:t>
            </a:r>
            <a:r>
              <a:rPr sz="1400" b="1" u="heavy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Minion Pro"/>
                <a:cs typeface="Minion Pro"/>
              </a:rPr>
              <a:t>og IBM </a:t>
            </a:r>
            <a:r>
              <a:rPr sz="1400" b="1" u="heavy" spc="-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Minion Pro"/>
                <a:cs typeface="Minion Pro"/>
              </a:rPr>
              <a:t>SPSS</a:t>
            </a:r>
            <a:r>
              <a:rPr sz="1400" b="1" u="heavy" spc="2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Minion Pro"/>
                <a:cs typeface="Minion Pro"/>
              </a:rPr>
              <a:t> </a:t>
            </a:r>
            <a:r>
              <a:rPr sz="1400" b="1" u="heavy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Minion Pro"/>
                <a:cs typeface="Minion Pro"/>
              </a:rPr>
              <a:t>Statistics	</a:t>
            </a:r>
            <a:endParaRPr sz="1400">
              <a:latin typeface="Minion Pro"/>
              <a:cs typeface="Minion Pr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5" dirty="0"/>
              <a:t>Kim Nielsen, </a:t>
            </a:r>
            <a:r>
              <a:rPr spc="-20" dirty="0"/>
              <a:t>FIVU, </a:t>
            </a:r>
            <a:r>
              <a:rPr spc="-5" dirty="0"/>
              <a:t>den</a:t>
            </a:r>
            <a:r>
              <a:rPr spc="-25" dirty="0"/>
              <a:t> </a:t>
            </a:r>
            <a:r>
              <a:rPr dirty="0"/>
              <a:t>28-11-2019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dirty="0"/>
              <a:t>2 </a:t>
            </a:r>
            <a:r>
              <a:rPr spc="-5" dirty="0"/>
              <a:t>af</a:t>
            </a:r>
            <a:r>
              <a:rPr spc="-90" dirty="0"/>
              <a:t> </a:t>
            </a:r>
            <a:r>
              <a:rPr dirty="0"/>
              <a:t>12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4500" y="480091"/>
            <a:ext cx="3733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" dirty="0"/>
              <a:t>Surveyxact </a:t>
            </a:r>
            <a:r>
              <a:rPr dirty="0"/>
              <a:t>og </a:t>
            </a:r>
            <a:r>
              <a:rPr spc="-10" dirty="0"/>
              <a:t>SPSS </a:t>
            </a:r>
            <a:r>
              <a:rPr dirty="0"/>
              <a:t>/</a:t>
            </a:r>
            <a:r>
              <a:rPr spc="-45" dirty="0"/>
              <a:t> </a:t>
            </a:r>
            <a:r>
              <a:rPr spc="-20" dirty="0"/>
              <a:t>NVIVO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4500" y="835691"/>
            <a:ext cx="9732010" cy="348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0">
              <a:lnSpc>
                <a:spcPts val="2360"/>
              </a:lnSpc>
              <a:spcBef>
                <a:spcPts val="100"/>
              </a:spcBef>
            </a:pPr>
            <a:r>
              <a:rPr sz="2000" b="1" spc="155" dirty="0">
                <a:solidFill>
                  <a:srgbClr val="231F20"/>
                </a:solidFill>
                <a:latin typeface="Minion Pro"/>
                <a:cs typeface="Minion Pro"/>
              </a:rPr>
              <a:t>Til </a:t>
            </a:r>
            <a:r>
              <a:rPr sz="2000" b="1" spc="200" dirty="0">
                <a:solidFill>
                  <a:srgbClr val="231F20"/>
                </a:solidFill>
                <a:latin typeface="Minion Pro"/>
                <a:cs typeface="Minion Pro"/>
              </a:rPr>
              <a:t>undersøgelser</a:t>
            </a:r>
            <a:r>
              <a:rPr sz="2000" b="1" spc="-155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2000" b="1" dirty="0">
                <a:solidFill>
                  <a:srgbClr val="231F20"/>
                </a:solidFill>
                <a:latin typeface="Minion Pro"/>
                <a:cs typeface="Minion Pro"/>
              </a:rPr>
              <a:t>/ </a:t>
            </a:r>
            <a:r>
              <a:rPr sz="2000" b="1" spc="155" dirty="0">
                <a:solidFill>
                  <a:srgbClr val="231F20"/>
                </a:solidFill>
                <a:latin typeface="Minion Pro"/>
                <a:cs typeface="Minion Pro"/>
              </a:rPr>
              <a:t>spørgeskemaer</a:t>
            </a:r>
            <a:endParaRPr sz="2000">
              <a:latin typeface="Minion Pro"/>
              <a:cs typeface="Minion Pro"/>
            </a:endParaRPr>
          </a:p>
          <a:p>
            <a:pPr marL="192405" indent="-180340">
              <a:lnSpc>
                <a:spcPts val="1880"/>
              </a:lnSpc>
              <a:buChar char="•"/>
              <a:tabLst>
                <a:tab pos="193040" algn="l"/>
              </a:tabLst>
            </a:pP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Fortage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undersøgelser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via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internettet;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alle, der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får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link og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logon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kan</a:t>
            </a:r>
            <a:r>
              <a:rPr sz="1600" spc="40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deltage</a:t>
            </a:r>
            <a:endParaRPr sz="1600">
              <a:latin typeface="Minion Pro"/>
              <a:cs typeface="Minion Pro"/>
            </a:endParaRPr>
          </a:p>
          <a:p>
            <a:pPr marL="12700" marR="60960">
              <a:lnSpc>
                <a:spcPct val="100000"/>
              </a:lnSpc>
              <a:buChar char="•"/>
              <a:tabLst>
                <a:tab pos="193040" algn="l"/>
              </a:tabLst>
            </a:pP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Er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anskaffet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på UC </a:t>
            </a:r>
            <a:r>
              <a:rPr sz="1600" spc="-25" dirty="0">
                <a:solidFill>
                  <a:srgbClr val="231F20"/>
                </a:solidFill>
                <a:latin typeface="Minion Pro"/>
                <a:cs typeface="Minion Pro"/>
              </a:rPr>
              <a:t>SYD.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Systematik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ved </a:t>
            </a:r>
            <a:r>
              <a:rPr sz="1600" spc="-20" dirty="0">
                <a:solidFill>
                  <a:srgbClr val="231F20"/>
                </a:solidFill>
                <a:latin typeface="Minion Pro"/>
                <a:cs typeface="Minion Pro"/>
              </a:rPr>
              <a:t>at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blive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etableret.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Gøre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muligheden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endnu mere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gennemsigtig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og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tydeligt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for 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såvel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ansatte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som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studerende.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Næste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undervisning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udbydes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ca.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august</a:t>
            </a:r>
            <a:r>
              <a:rPr sz="1600" spc="65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2020</a:t>
            </a:r>
            <a:endParaRPr sz="1600">
              <a:latin typeface="Minion Pro"/>
              <a:cs typeface="Minion Pro"/>
            </a:endParaRPr>
          </a:p>
          <a:p>
            <a:pPr marL="192405" indent="-180340">
              <a:lnSpc>
                <a:spcPct val="100000"/>
              </a:lnSpc>
              <a:buChar char="•"/>
              <a:tabLst>
                <a:tab pos="193040" algn="l"/>
              </a:tabLst>
            </a:pP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Alt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andet lige mest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rette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mod mål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spørgsmål, som besvares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kvantitativt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(tal, </a:t>
            </a:r>
            <a:r>
              <a:rPr sz="1600" spc="-20" dirty="0">
                <a:solidFill>
                  <a:srgbClr val="231F20"/>
                </a:solidFill>
                <a:latin typeface="Minion Pro"/>
                <a:cs typeface="Minion Pro"/>
              </a:rPr>
              <a:t>kategorier,</a:t>
            </a:r>
            <a:r>
              <a:rPr sz="1600" spc="70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skalaer)</a:t>
            </a:r>
            <a:endParaRPr sz="1600">
              <a:latin typeface="Minion Pro"/>
              <a:cs typeface="Minion Pro"/>
            </a:endParaRPr>
          </a:p>
          <a:p>
            <a:pPr marL="12700" marR="183515">
              <a:lnSpc>
                <a:spcPct val="100000"/>
              </a:lnSpc>
              <a:buChar char="•"/>
              <a:tabLst>
                <a:tab pos="193040" algn="l"/>
              </a:tabLst>
            </a:pP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KRÆVER </a:t>
            </a:r>
            <a:r>
              <a:rPr sz="1600" spc="-20" dirty="0">
                <a:solidFill>
                  <a:srgbClr val="231F20"/>
                </a:solidFill>
                <a:latin typeface="Minion Pro"/>
                <a:cs typeface="Minion Pro"/>
              </a:rPr>
              <a:t>at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spørgeskemaer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opfylder videnskabelige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krav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for </a:t>
            </a:r>
            <a:r>
              <a:rPr sz="1600" spc="-20" dirty="0">
                <a:solidFill>
                  <a:srgbClr val="231F20"/>
                </a:solidFill>
                <a:latin typeface="Minion Pro"/>
                <a:cs typeface="Minion Pro"/>
              </a:rPr>
              <a:t>at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de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kan bruges videnskabeligt; hængeparti her?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(kun  spørge om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een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ting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i et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spørgsmål,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spørge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klart) - især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spørge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tilstrækkeligt </a:t>
            </a:r>
            <a:r>
              <a:rPr sz="1600" spc="-35" dirty="0">
                <a:solidFill>
                  <a:srgbClr val="231F20"/>
                </a:solidFill>
                <a:latin typeface="Minion Pro"/>
                <a:cs typeface="Minion Pro"/>
              </a:rPr>
              <a:t>”disjunkt”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til, </a:t>
            </a:r>
            <a:r>
              <a:rPr sz="1600" spc="-20" dirty="0">
                <a:solidFill>
                  <a:srgbClr val="231F20"/>
                </a:solidFill>
                <a:latin typeface="Minion Pro"/>
                <a:cs typeface="Minion Pro"/>
              </a:rPr>
              <a:t>at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vi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kan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afgøre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forsknings- 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spørgsmål.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Kontrolspørgsmål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mangler</a:t>
            </a:r>
            <a:r>
              <a:rPr sz="1600" spc="15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helt</a:t>
            </a:r>
            <a:endParaRPr sz="1600">
              <a:latin typeface="Minion Pro"/>
              <a:cs typeface="Minion Pro"/>
            </a:endParaRPr>
          </a:p>
          <a:p>
            <a:pPr marL="12700" marR="377190">
              <a:lnSpc>
                <a:spcPct val="100000"/>
              </a:lnSpc>
              <a:buChar char="•"/>
              <a:tabLst>
                <a:tab pos="193040" algn="l"/>
              </a:tabLst>
            </a:pP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Udtræk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til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SPSS </a:t>
            </a:r>
            <a:r>
              <a:rPr sz="1600" spc="5" dirty="0">
                <a:solidFill>
                  <a:srgbClr val="231F20"/>
                </a:solidFill>
                <a:latin typeface="Minion Pro"/>
                <a:cs typeface="Minion Pro"/>
              </a:rPr>
              <a:t>fra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Surveyxact,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med god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kompatibilitet.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Det især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dansk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æ, </a:t>
            </a:r>
            <a:r>
              <a:rPr sz="1600" spc="-25" dirty="0">
                <a:solidFill>
                  <a:srgbClr val="231F20"/>
                </a:solidFill>
                <a:latin typeface="Minion Pro"/>
                <a:cs typeface="Minion Pro"/>
              </a:rPr>
              <a:t>ø,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å, mellemrum, </a:t>
            </a:r>
            <a:r>
              <a:rPr sz="1600" spc="-20" dirty="0">
                <a:solidFill>
                  <a:srgbClr val="231F20"/>
                </a:solidFill>
                <a:latin typeface="Minion Pro"/>
                <a:cs typeface="Minion Pro"/>
              </a:rPr>
              <a:t>ny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linje,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skråstreg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og 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længde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af variabelnavne,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der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kan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hindre </a:t>
            </a:r>
            <a:r>
              <a:rPr sz="1600" spc="-40" dirty="0">
                <a:solidFill>
                  <a:srgbClr val="231F20"/>
                </a:solidFill>
                <a:latin typeface="Minion Pro"/>
                <a:cs typeface="Minion Pro"/>
              </a:rPr>
              <a:t>”direkte</a:t>
            </a:r>
            <a:r>
              <a:rPr sz="1600" spc="50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brug”</a:t>
            </a:r>
            <a:endParaRPr sz="1600">
              <a:latin typeface="Minion Pro"/>
              <a:cs typeface="Minion Pro"/>
            </a:endParaRPr>
          </a:p>
          <a:p>
            <a:pPr marL="12700" marR="5080">
              <a:lnSpc>
                <a:spcPct val="100000"/>
              </a:lnSpc>
              <a:buChar char="•"/>
              <a:tabLst>
                <a:tab pos="193040" algn="l"/>
              </a:tabLst>
            </a:pP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Microsoft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Excel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er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lidt </a:t>
            </a:r>
            <a:r>
              <a:rPr sz="1600" spc="-80" dirty="0">
                <a:solidFill>
                  <a:srgbClr val="231F20"/>
                </a:solidFill>
                <a:latin typeface="Minion Pro"/>
                <a:cs typeface="Minion Pro"/>
              </a:rPr>
              <a:t>”ØV”,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hvis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man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bruger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Microsoft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Excel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til </a:t>
            </a:r>
            <a:r>
              <a:rPr sz="1600" spc="-20" dirty="0">
                <a:solidFill>
                  <a:srgbClr val="231F20"/>
                </a:solidFill>
                <a:latin typeface="Minion Pro"/>
                <a:cs typeface="Minion Pro"/>
              </a:rPr>
              <a:t>at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læse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data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csv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fil </a:t>
            </a:r>
            <a:r>
              <a:rPr sz="1600" spc="5" dirty="0">
                <a:solidFill>
                  <a:srgbClr val="231F20"/>
                </a:solidFill>
                <a:latin typeface="Minion Pro"/>
                <a:cs typeface="Minion Pro"/>
              </a:rPr>
              <a:t>fra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Surveyxact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for </a:t>
            </a:r>
            <a:r>
              <a:rPr sz="1600" spc="-20" dirty="0">
                <a:solidFill>
                  <a:srgbClr val="231F20"/>
                </a:solidFill>
                <a:latin typeface="Minion Pro"/>
                <a:cs typeface="Minion Pro"/>
              </a:rPr>
              <a:t>at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kontrollere 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den; så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skal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man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huske </a:t>
            </a:r>
            <a:r>
              <a:rPr sz="1600" spc="-20" dirty="0">
                <a:solidFill>
                  <a:srgbClr val="231F20"/>
                </a:solidFill>
                <a:latin typeface="Minion Pro"/>
                <a:cs typeface="Minion Pro"/>
              </a:rPr>
              <a:t>at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gemme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den,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som Excel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fil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og læse den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ind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i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SPSS som Excel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fil,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idet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Bill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Gates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Excel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ikke </a:t>
            </a:r>
            <a:r>
              <a:rPr sz="1600" spc="-20" dirty="0">
                <a:solidFill>
                  <a:srgbClr val="231F20"/>
                </a:solidFill>
                <a:latin typeface="Minion Pro"/>
                <a:cs typeface="Minion Pro"/>
              </a:rPr>
              <a:t>over- 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holder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konventioner for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csv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filer (problemet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kan undgås ved </a:t>
            </a:r>
            <a:r>
              <a:rPr sz="1600" spc="-20" dirty="0">
                <a:solidFill>
                  <a:srgbClr val="231F20"/>
                </a:solidFill>
                <a:latin typeface="Minion Pro"/>
                <a:cs typeface="Minion Pro"/>
              </a:rPr>
              <a:t>at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bruge gratis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Libreoffice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i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stedet</a:t>
            </a:r>
            <a:r>
              <a:rPr sz="1600" spc="120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for)</a:t>
            </a:r>
            <a:endParaRPr sz="1600">
              <a:latin typeface="Minion Pro"/>
              <a:cs typeface="Minion Pro"/>
            </a:endParaRPr>
          </a:p>
          <a:p>
            <a:pPr marL="192405" indent="-180340">
              <a:lnSpc>
                <a:spcPct val="100000"/>
              </a:lnSpc>
              <a:buChar char="•"/>
              <a:tabLst>
                <a:tab pos="193040" algn="l"/>
              </a:tabLst>
            </a:pP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Evt.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åbne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spørgsmål kan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hentes </a:t>
            </a:r>
            <a:r>
              <a:rPr sz="1600" spc="5" dirty="0">
                <a:solidFill>
                  <a:srgbClr val="231F20"/>
                </a:solidFill>
                <a:latin typeface="Minion Pro"/>
                <a:cs typeface="Minion Pro"/>
              </a:rPr>
              <a:t>fra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SPSS udtræk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og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behandles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i</a:t>
            </a:r>
            <a:r>
              <a:rPr sz="1600" spc="50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NVIVO</a:t>
            </a:r>
            <a:endParaRPr sz="1600">
              <a:latin typeface="Minion Pro"/>
              <a:cs typeface="Minion Pr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197965"/>
            <a:ext cx="980313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789795" algn="l"/>
              </a:tabLst>
            </a:pPr>
            <a:r>
              <a:rPr sz="1400" b="1" u="heavy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Minion Pro"/>
                <a:cs typeface="Minion Pro"/>
              </a:rPr>
              <a:t>QSR International </a:t>
            </a:r>
            <a:r>
              <a:rPr sz="1400" b="1" u="heavy" spc="-1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Minion Pro"/>
                <a:cs typeface="Minion Pro"/>
              </a:rPr>
              <a:t>NVIVO </a:t>
            </a:r>
            <a:r>
              <a:rPr sz="1400" b="1" u="heavy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Minion Pro"/>
                <a:cs typeface="Minion Pro"/>
              </a:rPr>
              <a:t>og IBM </a:t>
            </a:r>
            <a:r>
              <a:rPr sz="1400" b="1" u="heavy" spc="-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Minion Pro"/>
                <a:cs typeface="Minion Pro"/>
              </a:rPr>
              <a:t>SPSS</a:t>
            </a:r>
            <a:r>
              <a:rPr sz="1400" b="1" u="heavy" spc="2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Minion Pro"/>
                <a:cs typeface="Minion Pro"/>
              </a:rPr>
              <a:t> </a:t>
            </a:r>
            <a:r>
              <a:rPr sz="1400" b="1" u="heavy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Minion Pro"/>
                <a:cs typeface="Minion Pro"/>
              </a:rPr>
              <a:t>Statistics	</a:t>
            </a:r>
            <a:endParaRPr sz="1400">
              <a:latin typeface="Minion Pro"/>
              <a:cs typeface="Minion Pr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0000" y="942077"/>
            <a:ext cx="9777599" cy="6023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37300" y="462091"/>
            <a:ext cx="73456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Sammenhæng </a:t>
            </a:r>
            <a:r>
              <a:rPr dirty="0"/>
              <a:t>mellem </a:t>
            </a:r>
            <a:r>
              <a:rPr spc="-30" dirty="0"/>
              <a:t>NVIVO, </a:t>
            </a:r>
            <a:r>
              <a:rPr dirty="0"/>
              <a:t>IBM </a:t>
            </a:r>
            <a:r>
              <a:rPr spc="-10" dirty="0"/>
              <a:t>SPSS </a:t>
            </a:r>
            <a:r>
              <a:rPr dirty="0"/>
              <a:t>og</a:t>
            </a:r>
            <a:r>
              <a:rPr spc="15" dirty="0"/>
              <a:t> </a:t>
            </a:r>
            <a:r>
              <a:rPr spc="5" dirty="0"/>
              <a:t>SurveyXact)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5" dirty="0"/>
              <a:t>Kim Nielsen, </a:t>
            </a:r>
            <a:r>
              <a:rPr spc="-20" dirty="0"/>
              <a:t>FIVU, </a:t>
            </a:r>
            <a:r>
              <a:rPr spc="-5" dirty="0"/>
              <a:t>den</a:t>
            </a:r>
            <a:r>
              <a:rPr spc="-25" dirty="0"/>
              <a:t> </a:t>
            </a:r>
            <a:r>
              <a:rPr dirty="0"/>
              <a:t>28-11-2019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dirty="0"/>
              <a:t>3 </a:t>
            </a:r>
            <a:r>
              <a:rPr spc="-5" dirty="0"/>
              <a:t>af</a:t>
            </a:r>
            <a:r>
              <a:rPr spc="-90" dirty="0"/>
              <a:t> </a:t>
            </a:r>
            <a:r>
              <a:rPr dirty="0"/>
              <a:t>12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4500" y="6735829"/>
            <a:ext cx="14782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Produceret af</a:t>
            </a:r>
            <a:r>
              <a:rPr sz="1600" spc="-55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mig</a:t>
            </a:r>
            <a:endParaRPr sz="1600">
              <a:latin typeface="Minion Pro"/>
              <a:cs typeface="Minion Pr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197965"/>
            <a:ext cx="980313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789795" algn="l"/>
              </a:tabLst>
            </a:pPr>
            <a:r>
              <a:rPr sz="1400" b="1" u="heavy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Minion Pro"/>
                <a:cs typeface="Minion Pro"/>
              </a:rPr>
              <a:t>QSR International </a:t>
            </a:r>
            <a:r>
              <a:rPr sz="1400" b="1" u="heavy" spc="-1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Minion Pro"/>
                <a:cs typeface="Minion Pro"/>
              </a:rPr>
              <a:t>NVIVO </a:t>
            </a:r>
            <a:r>
              <a:rPr sz="1400" b="1" u="heavy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Minion Pro"/>
                <a:cs typeface="Minion Pro"/>
              </a:rPr>
              <a:t>og IBM </a:t>
            </a:r>
            <a:r>
              <a:rPr sz="1400" b="1" u="heavy" spc="-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Minion Pro"/>
                <a:cs typeface="Minion Pro"/>
              </a:rPr>
              <a:t>SPSS</a:t>
            </a:r>
            <a:r>
              <a:rPr sz="1400" b="1" u="heavy" spc="2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Minion Pro"/>
                <a:cs typeface="Minion Pro"/>
              </a:rPr>
              <a:t> </a:t>
            </a:r>
            <a:r>
              <a:rPr sz="1400" b="1" u="heavy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Minion Pro"/>
                <a:cs typeface="Minion Pro"/>
              </a:rPr>
              <a:t>Statistics	</a:t>
            </a:r>
            <a:endParaRPr sz="1400">
              <a:latin typeface="Minion Pro"/>
              <a:cs typeface="Minion Pr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5" dirty="0"/>
              <a:t>Kim Nielsen, </a:t>
            </a:r>
            <a:r>
              <a:rPr spc="-20" dirty="0"/>
              <a:t>FIVU, </a:t>
            </a:r>
            <a:r>
              <a:rPr spc="-5" dirty="0"/>
              <a:t>den</a:t>
            </a:r>
            <a:r>
              <a:rPr spc="-25" dirty="0"/>
              <a:t> </a:t>
            </a:r>
            <a:r>
              <a:rPr dirty="0"/>
              <a:t>28-11-2019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dirty="0"/>
              <a:t>4 </a:t>
            </a:r>
            <a:r>
              <a:rPr spc="-5" dirty="0"/>
              <a:t>af</a:t>
            </a:r>
            <a:r>
              <a:rPr spc="-90" dirty="0"/>
              <a:t> </a:t>
            </a:r>
            <a:r>
              <a:rPr dirty="0"/>
              <a:t>12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4500" y="489092"/>
            <a:ext cx="68256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Overordende </a:t>
            </a:r>
            <a:r>
              <a:rPr spc="-15" dirty="0"/>
              <a:t>om </a:t>
            </a:r>
            <a:r>
              <a:rPr dirty="0"/>
              <a:t>og </a:t>
            </a:r>
            <a:r>
              <a:rPr spc="-5" dirty="0"/>
              <a:t>anbefalinger </a:t>
            </a:r>
            <a:r>
              <a:rPr spc="-20" dirty="0"/>
              <a:t>for NVIVO </a:t>
            </a:r>
            <a:r>
              <a:rPr dirty="0"/>
              <a:t>og</a:t>
            </a:r>
            <a:r>
              <a:rPr spc="20" dirty="0"/>
              <a:t> </a:t>
            </a:r>
            <a:r>
              <a:rPr spc="-10" dirty="0"/>
              <a:t>SPSS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4500" y="834532"/>
            <a:ext cx="9741535" cy="5644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Hvis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vi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ønsker </a:t>
            </a:r>
            <a:r>
              <a:rPr sz="1600" spc="-20" dirty="0">
                <a:solidFill>
                  <a:srgbClr val="231F20"/>
                </a:solidFill>
                <a:latin typeface="Minion Pro"/>
                <a:cs typeface="Minion Pro"/>
              </a:rPr>
              <a:t>at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få den fulde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understøttelse af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vores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forskning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og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kvaliteten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af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vores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forskning</a:t>
            </a:r>
            <a:r>
              <a:rPr sz="1600" spc="135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så:</a:t>
            </a:r>
            <a:endParaRPr sz="1600">
              <a:latin typeface="Minion Pro"/>
              <a:cs typeface="Minion Pro"/>
            </a:endParaRPr>
          </a:p>
          <a:p>
            <a:pPr marL="12700" marR="422275">
              <a:lnSpc>
                <a:spcPct val="100000"/>
              </a:lnSpc>
              <a:spcBef>
                <a:spcPts val="1130"/>
              </a:spcBef>
            </a:pP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Implementere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undersøgende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/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udforskende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brug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af såvel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NVIVO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som SPSS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og ikke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kun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opfatte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det,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som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bevismid- 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del-værktøjer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for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en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verden, </a:t>
            </a:r>
            <a:r>
              <a:rPr sz="1600" spc="-20" dirty="0">
                <a:solidFill>
                  <a:srgbClr val="231F20"/>
                </a:solidFill>
                <a:latin typeface="Minion Pro"/>
                <a:cs typeface="Minion Pro"/>
              </a:rPr>
              <a:t>hvor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vi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har besluttet</a:t>
            </a:r>
            <a:r>
              <a:rPr sz="1600" spc="65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sammenhængene.</a:t>
            </a:r>
            <a:endParaRPr sz="1600">
              <a:latin typeface="Minion Pro"/>
              <a:cs typeface="Minion Pro"/>
            </a:endParaRPr>
          </a:p>
          <a:p>
            <a:pPr marL="192405" indent="-180340">
              <a:lnSpc>
                <a:spcPct val="100000"/>
              </a:lnSpc>
              <a:spcBef>
                <a:spcPts val="1135"/>
              </a:spcBef>
              <a:buChar char="•"/>
              <a:tabLst>
                <a:tab pos="193040" algn="l"/>
              </a:tabLst>
            </a:pP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Indtænke anvendelsen af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NVIVO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og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SPSS allerede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i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forskningsdesign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for forskningsprojekter,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herunder</a:t>
            </a:r>
            <a:r>
              <a:rPr sz="1600" spc="125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calls</a:t>
            </a:r>
            <a:endParaRPr sz="1600">
              <a:latin typeface="Minion Pro"/>
              <a:cs typeface="Minion Pro"/>
            </a:endParaRPr>
          </a:p>
          <a:p>
            <a:pPr marL="12700" marR="5080">
              <a:lnSpc>
                <a:spcPct val="100000"/>
              </a:lnSpc>
              <a:buChar char="•"/>
              <a:tabLst>
                <a:tab pos="193040" algn="l"/>
              </a:tabLst>
            </a:pP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Indtænke såvel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NVIVO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som SPSS, som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iterative </a:t>
            </a:r>
            <a:r>
              <a:rPr sz="1600" spc="-20" dirty="0">
                <a:solidFill>
                  <a:srgbClr val="231F20"/>
                </a:solidFill>
                <a:latin typeface="Minion Pro"/>
                <a:cs typeface="Minion Pro"/>
              </a:rPr>
              <a:t>værktøjer,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der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løbende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kommunikere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undersøgende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/udforskende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/ b 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belysende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/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videndannelse,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så vi tillader os </a:t>
            </a:r>
            <a:r>
              <a:rPr sz="1600" spc="-20" dirty="0">
                <a:solidFill>
                  <a:srgbClr val="231F20"/>
                </a:solidFill>
                <a:latin typeface="Minion Pro"/>
                <a:cs typeface="Minion Pro"/>
              </a:rPr>
              <a:t>at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blive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klogere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på</a:t>
            </a:r>
            <a:r>
              <a:rPr sz="1600" spc="45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verden</a:t>
            </a:r>
            <a:endParaRPr sz="1600">
              <a:latin typeface="Minion Pro"/>
              <a:cs typeface="Minion Pro"/>
            </a:endParaRPr>
          </a:p>
          <a:p>
            <a:pPr marL="12700" marR="164465">
              <a:lnSpc>
                <a:spcPct val="100000"/>
              </a:lnSpc>
              <a:buChar char="•"/>
              <a:tabLst>
                <a:tab pos="193040" algn="l"/>
              </a:tabLst>
            </a:pP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Såvel </a:t>
            </a:r>
            <a:r>
              <a:rPr sz="1600" spc="-20" dirty="0">
                <a:solidFill>
                  <a:srgbClr val="231F20"/>
                </a:solidFill>
                <a:latin typeface="Minion Pro"/>
                <a:cs typeface="Minion Pro"/>
              </a:rPr>
              <a:t>kvantitativ,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som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kvalitativ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metode medvirker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i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dannelse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og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validering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af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viden, </a:t>
            </a:r>
            <a:r>
              <a:rPr sz="1600" spc="-20" dirty="0">
                <a:solidFill>
                  <a:srgbClr val="231F20"/>
                </a:solidFill>
                <a:latin typeface="Minion Pro"/>
                <a:cs typeface="Minion Pro"/>
              </a:rPr>
              <a:t>ideer, teorier,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hypoteser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og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mo-  deller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i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forskningsarbejde</a:t>
            </a:r>
            <a:endParaRPr sz="1600">
              <a:latin typeface="Minion Pro"/>
              <a:cs typeface="Minion Pro"/>
            </a:endParaRPr>
          </a:p>
          <a:p>
            <a:pPr marL="192405" indent="-180340">
              <a:lnSpc>
                <a:spcPct val="100000"/>
              </a:lnSpc>
              <a:buChar char="•"/>
              <a:tabLst>
                <a:tab pos="193040" algn="l"/>
              </a:tabLst>
            </a:pPr>
            <a:r>
              <a:rPr sz="1600" spc="5" dirty="0">
                <a:solidFill>
                  <a:srgbClr val="231F20"/>
                </a:solidFill>
                <a:latin typeface="Minion Pro"/>
                <a:cs typeface="Minion Pro"/>
              </a:rPr>
              <a:t>Overveje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mere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klart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tilstedværende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forskningsprotokoller</a:t>
            </a:r>
            <a:endParaRPr sz="1600">
              <a:latin typeface="Minion Pro"/>
              <a:cs typeface="Minion Pro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231F20"/>
              </a:buClr>
              <a:buFont typeface="Minion Pro"/>
              <a:buChar char="•"/>
            </a:pPr>
            <a:endParaRPr sz="1700">
              <a:latin typeface="Minion Pro"/>
              <a:cs typeface="Minion Pro"/>
            </a:endParaRPr>
          </a:p>
          <a:p>
            <a:pPr marL="192405" indent="-180340">
              <a:lnSpc>
                <a:spcPct val="100000"/>
              </a:lnSpc>
              <a:buChar char="•"/>
              <a:tabLst>
                <a:tab pos="193040" algn="l"/>
              </a:tabLst>
            </a:pP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Gennemsigtigt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også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for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grunduddannelserne </a:t>
            </a:r>
            <a:r>
              <a:rPr sz="1600" spc="-20" dirty="0">
                <a:solidFill>
                  <a:srgbClr val="231F20"/>
                </a:solidFill>
                <a:latin typeface="Minion Pro"/>
                <a:cs typeface="Minion Pro"/>
              </a:rPr>
              <a:t>at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vi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har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licenser, </a:t>
            </a:r>
            <a:r>
              <a:rPr sz="1600" spc="-20" dirty="0">
                <a:solidFill>
                  <a:srgbClr val="231F20"/>
                </a:solidFill>
                <a:latin typeface="Minion Pro"/>
                <a:cs typeface="Minion Pro"/>
              </a:rPr>
              <a:t>hvordan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de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kan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få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adgang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til</a:t>
            </a:r>
            <a:r>
              <a:rPr sz="1600" spc="120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dem</a:t>
            </a:r>
            <a:endParaRPr sz="1600">
              <a:latin typeface="Minion Pro"/>
              <a:cs typeface="Minion Pro"/>
            </a:endParaRPr>
          </a:p>
          <a:p>
            <a:pPr marL="264160">
              <a:lnSpc>
                <a:spcPct val="100000"/>
              </a:lnSpc>
              <a:tabLst>
                <a:tab pos="469265" algn="l"/>
              </a:tabLst>
            </a:pP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-	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hvad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med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studerendes </a:t>
            </a:r>
            <a:r>
              <a:rPr sz="1600" spc="-25" dirty="0">
                <a:solidFill>
                  <a:srgbClr val="231F20"/>
                </a:solidFill>
                <a:latin typeface="Minion Pro"/>
                <a:cs typeface="Minion Pro"/>
              </a:rPr>
              <a:t>projekter,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bachelor opgaver</a:t>
            </a:r>
            <a:r>
              <a:rPr sz="1600" spc="60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mv?</a:t>
            </a:r>
            <a:endParaRPr sz="1600">
              <a:latin typeface="Minion Pro"/>
              <a:cs typeface="Minion Pro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00">
              <a:latin typeface="Minion Pro"/>
              <a:cs typeface="Minion Pro"/>
            </a:endParaRPr>
          </a:p>
          <a:p>
            <a:pPr marL="192405" indent="-180340">
              <a:lnSpc>
                <a:spcPct val="100000"/>
              </a:lnSpc>
              <a:buChar char="•"/>
              <a:tabLst>
                <a:tab pos="193040" algn="l"/>
              </a:tabLst>
            </a:pP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NVIVO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mest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karakter af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et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”håndværk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der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skal </a:t>
            </a:r>
            <a:r>
              <a:rPr sz="1600" spc="-20" dirty="0">
                <a:solidFill>
                  <a:srgbClr val="231F20"/>
                </a:solidFill>
                <a:latin typeface="Minion Pro"/>
                <a:cs typeface="Minion Pro"/>
              </a:rPr>
              <a:t>læres”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med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en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hvis</a:t>
            </a:r>
            <a:r>
              <a:rPr sz="1600" spc="85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læringskurve</a:t>
            </a:r>
            <a:endParaRPr sz="1600">
              <a:latin typeface="Minion Pro"/>
              <a:cs typeface="Minion Pro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231F20"/>
              </a:buClr>
              <a:buFont typeface="Minion Pro"/>
              <a:buChar char="•"/>
            </a:pPr>
            <a:endParaRPr sz="1700">
              <a:latin typeface="Minion Pro"/>
              <a:cs typeface="Minion Pro"/>
            </a:endParaRPr>
          </a:p>
          <a:p>
            <a:pPr marL="12700" marR="110489">
              <a:lnSpc>
                <a:spcPct val="100000"/>
              </a:lnSpc>
              <a:spcBef>
                <a:spcPts val="5"/>
              </a:spcBef>
              <a:buChar char="•"/>
              <a:tabLst>
                <a:tab pos="193040" algn="l"/>
              </a:tabLst>
            </a:pPr>
            <a:r>
              <a:rPr sz="1600" spc="-20" dirty="0">
                <a:solidFill>
                  <a:srgbClr val="231F20"/>
                </a:solidFill>
                <a:latin typeface="Minion Pro"/>
                <a:cs typeface="Minion Pro"/>
              </a:rPr>
              <a:t>Hvordan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vi vil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organisere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især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brug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/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integration af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SPSS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i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vores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forskning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(i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starten),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da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mit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indtryk er </a:t>
            </a:r>
            <a:r>
              <a:rPr sz="1600" spc="-20" dirty="0">
                <a:solidFill>
                  <a:srgbClr val="231F20"/>
                </a:solidFill>
                <a:latin typeface="Minion Pro"/>
                <a:cs typeface="Minion Pro"/>
              </a:rPr>
              <a:t>at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det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ret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få,  der i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øjeblikket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har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de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fornødne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kompetencer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i,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hvad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der er de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relevante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/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korrekte modeller, metoder,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tests;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hvornår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de  er valide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1600" spc="-55" dirty="0">
                <a:solidFill>
                  <a:srgbClr val="231F20"/>
                </a:solidFill>
                <a:latin typeface="Minion Pro"/>
                <a:cs typeface="Minion Pro"/>
              </a:rPr>
              <a:t>mv.</a:t>
            </a:r>
            <a:endParaRPr sz="1600">
              <a:latin typeface="Minion Pro"/>
              <a:cs typeface="Minion Pro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231F20"/>
              </a:buClr>
              <a:buFont typeface="Minion Pro"/>
              <a:buChar char="•"/>
            </a:pPr>
            <a:endParaRPr sz="1700">
              <a:latin typeface="Minion Pro"/>
              <a:cs typeface="Minion Pro"/>
            </a:endParaRPr>
          </a:p>
          <a:p>
            <a:pPr marL="12700" marR="28575">
              <a:lnSpc>
                <a:spcPct val="100000"/>
              </a:lnSpc>
              <a:buChar char="•"/>
              <a:tabLst>
                <a:tab pos="193040" algn="l"/>
              </a:tabLst>
            </a:pP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Bør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forholde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os til: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Hvornår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vi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kan udtale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os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generelt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frem </a:t>
            </a:r>
            <a:r>
              <a:rPr sz="1600" spc="-35" dirty="0">
                <a:solidFill>
                  <a:srgbClr val="231F20"/>
                </a:solidFill>
                <a:latin typeface="Minion Pro"/>
                <a:cs typeface="Minion Pro"/>
              </a:rPr>
              <a:t>for,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om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dem vi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har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undersøget med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kvantitativ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metode (af- 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hænger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både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af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undersøgelsen, valgte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modeller;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forskellige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konventioner for</a:t>
            </a:r>
            <a:r>
              <a:rPr sz="1600" spc="70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forskningsområder)</a:t>
            </a:r>
            <a:endParaRPr sz="1600">
              <a:latin typeface="Minion Pro"/>
              <a:cs typeface="Minion Pr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197965"/>
            <a:ext cx="980313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789795" algn="l"/>
              </a:tabLst>
            </a:pPr>
            <a:r>
              <a:rPr sz="1400" b="1" u="heavy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Minion Pro"/>
                <a:cs typeface="Minion Pro"/>
              </a:rPr>
              <a:t>QSR International </a:t>
            </a:r>
            <a:r>
              <a:rPr sz="1400" b="1" u="heavy" spc="-1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Minion Pro"/>
                <a:cs typeface="Minion Pro"/>
              </a:rPr>
              <a:t>NVIVO </a:t>
            </a:r>
            <a:r>
              <a:rPr sz="1400" b="1" u="heavy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Minion Pro"/>
                <a:cs typeface="Minion Pro"/>
              </a:rPr>
              <a:t>og IBM </a:t>
            </a:r>
            <a:r>
              <a:rPr sz="1400" b="1" u="heavy" spc="-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Minion Pro"/>
                <a:cs typeface="Minion Pro"/>
              </a:rPr>
              <a:t>SPSS</a:t>
            </a:r>
            <a:r>
              <a:rPr sz="1400" b="1" u="heavy" spc="2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Minion Pro"/>
                <a:cs typeface="Minion Pro"/>
              </a:rPr>
              <a:t> </a:t>
            </a:r>
            <a:r>
              <a:rPr sz="1400" b="1" u="heavy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Minion Pro"/>
                <a:cs typeface="Minion Pro"/>
              </a:rPr>
              <a:t>Statistics	</a:t>
            </a:r>
            <a:endParaRPr sz="1400">
              <a:latin typeface="Minion Pro"/>
              <a:cs typeface="Minion Pr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5" dirty="0"/>
              <a:t>Kim Nielsen, </a:t>
            </a:r>
            <a:r>
              <a:rPr spc="-20" dirty="0"/>
              <a:t>FIVU, </a:t>
            </a:r>
            <a:r>
              <a:rPr spc="-5" dirty="0"/>
              <a:t>den</a:t>
            </a:r>
            <a:r>
              <a:rPr spc="-25" dirty="0"/>
              <a:t> </a:t>
            </a:r>
            <a:r>
              <a:rPr dirty="0"/>
              <a:t>28-11-2019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dirty="0"/>
              <a:t>5 </a:t>
            </a:r>
            <a:r>
              <a:rPr spc="-5" dirty="0"/>
              <a:t>af</a:t>
            </a:r>
            <a:r>
              <a:rPr spc="-90" dirty="0"/>
              <a:t> </a:t>
            </a:r>
            <a:r>
              <a:rPr dirty="0"/>
              <a:t>12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4500" y="420484"/>
            <a:ext cx="15195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NVI</a:t>
            </a:r>
            <a:r>
              <a:rPr sz="3600" spc="-140" dirty="0"/>
              <a:t>V</a:t>
            </a:r>
            <a:r>
              <a:rPr sz="3600" dirty="0"/>
              <a:t>O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444500" y="918324"/>
            <a:ext cx="9492615" cy="5251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Stor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udbredelse,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som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værktøj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til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forskningsformål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i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Danmark: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Syddansk Universitet, Aarhus Universitet,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Københavns 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Universitet,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Aalborg Universitet,VIVE</a:t>
            </a:r>
            <a:r>
              <a:rPr sz="1600" spc="25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(socialforskningsinstituttet)</a:t>
            </a:r>
            <a:endParaRPr sz="1600">
              <a:latin typeface="Minion Pro"/>
              <a:cs typeface="Minion Pro"/>
            </a:endParaRPr>
          </a:p>
          <a:p>
            <a:pPr marL="12700">
              <a:lnSpc>
                <a:spcPts val="2800"/>
              </a:lnSpc>
              <a:spcBef>
                <a:spcPts val="1860"/>
              </a:spcBef>
            </a:pPr>
            <a:r>
              <a:rPr sz="2400" b="1" spc="-20" dirty="0">
                <a:solidFill>
                  <a:srgbClr val="231F20"/>
                </a:solidFill>
                <a:latin typeface="Minion Pro"/>
                <a:cs typeface="Minion Pro"/>
              </a:rPr>
              <a:t>Hvad </a:t>
            </a:r>
            <a:r>
              <a:rPr sz="2400" b="1" dirty="0">
                <a:solidFill>
                  <a:srgbClr val="231F20"/>
                </a:solidFill>
                <a:latin typeface="Minion Pro"/>
                <a:cs typeface="Minion Pro"/>
              </a:rPr>
              <a:t>kan behandles i</a:t>
            </a:r>
            <a:r>
              <a:rPr sz="2400" b="1" spc="15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2400" b="1" spc="-20" dirty="0">
                <a:solidFill>
                  <a:srgbClr val="231F20"/>
                </a:solidFill>
                <a:latin typeface="Minion Pro"/>
                <a:cs typeface="Minion Pro"/>
              </a:rPr>
              <a:t>NVIVO</a:t>
            </a:r>
            <a:endParaRPr sz="2400">
              <a:latin typeface="Minion Pro"/>
              <a:cs typeface="Minion Pro"/>
            </a:endParaRPr>
          </a:p>
          <a:p>
            <a:pPr marL="192405" indent="-180340">
              <a:lnSpc>
                <a:spcPts val="1839"/>
              </a:lnSpc>
              <a:buChar char="•"/>
              <a:tabLst>
                <a:tab pos="193040" algn="l"/>
              </a:tabLst>
            </a:pP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Søgebare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tekster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(søgebare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pdf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filer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anbefales,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da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NVIVO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desværre forarbejder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Microsoft </a:t>
            </a:r>
            <a:r>
              <a:rPr sz="1600" spc="-55" dirty="0">
                <a:solidFill>
                  <a:srgbClr val="231F20"/>
                </a:solidFill>
                <a:latin typeface="Minion Pro"/>
                <a:cs typeface="Minion Pro"/>
              </a:rPr>
              <a:t>Word</a:t>
            </a:r>
            <a:r>
              <a:rPr sz="1600" spc="95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filer)</a:t>
            </a:r>
            <a:endParaRPr sz="1600">
              <a:latin typeface="Minion Pro"/>
              <a:cs typeface="Minion Pro"/>
            </a:endParaRPr>
          </a:p>
          <a:p>
            <a:pPr marL="192405" indent="-180340">
              <a:lnSpc>
                <a:spcPct val="100000"/>
              </a:lnSpc>
              <a:buChar char="•"/>
              <a:tabLst>
                <a:tab pos="193040" algn="l"/>
              </a:tabLst>
            </a:pP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Ikke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søgebare tekster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(dog kræves </a:t>
            </a:r>
            <a:r>
              <a:rPr sz="1600" spc="-20" dirty="0">
                <a:solidFill>
                  <a:srgbClr val="231F20"/>
                </a:solidFill>
                <a:latin typeface="Minion Pro"/>
                <a:cs typeface="Minion Pro"/>
              </a:rPr>
              <a:t>”transskription”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for </a:t>
            </a:r>
            <a:r>
              <a:rPr sz="1600" spc="-20" dirty="0">
                <a:solidFill>
                  <a:srgbClr val="231F20"/>
                </a:solidFill>
                <a:latin typeface="Minion Pro"/>
                <a:cs typeface="Minion Pro"/>
              </a:rPr>
              <a:t>at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de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kan bruges som</a:t>
            </a:r>
            <a:r>
              <a:rPr sz="1600" spc="110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kilder)</a:t>
            </a:r>
            <a:endParaRPr sz="1600">
              <a:latin typeface="Minion Pro"/>
              <a:cs typeface="Minion Pro"/>
            </a:endParaRPr>
          </a:p>
          <a:p>
            <a:pPr marL="192405" indent="-180340">
              <a:lnSpc>
                <a:spcPct val="100000"/>
              </a:lnSpc>
              <a:buChar char="•"/>
              <a:tabLst>
                <a:tab pos="193040" algn="l"/>
              </a:tabLst>
            </a:pP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Billeder (dog kræves </a:t>
            </a:r>
            <a:r>
              <a:rPr sz="1600" spc="-20" dirty="0">
                <a:solidFill>
                  <a:srgbClr val="231F20"/>
                </a:solidFill>
                <a:latin typeface="Minion Pro"/>
                <a:cs typeface="Minion Pro"/>
              </a:rPr>
              <a:t>”transskription”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for </a:t>
            </a:r>
            <a:r>
              <a:rPr sz="1600" spc="-20" dirty="0">
                <a:solidFill>
                  <a:srgbClr val="231F20"/>
                </a:solidFill>
                <a:latin typeface="Minion Pro"/>
                <a:cs typeface="Minion Pro"/>
              </a:rPr>
              <a:t>at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de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kan bruges som</a:t>
            </a:r>
            <a:r>
              <a:rPr sz="1600" spc="60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kilder)</a:t>
            </a:r>
            <a:endParaRPr sz="1600">
              <a:latin typeface="Minion Pro"/>
              <a:cs typeface="Minion Pro"/>
            </a:endParaRPr>
          </a:p>
          <a:p>
            <a:pPr marL="192405" indent="-180340">
              <a:lnSpc>
                <a:spcPct val="100000"/>
              </a:lnSpc>
              <a:buChar char="•"/>
              <a:tabLst>
                <a:tab pos="193040" algn="l"/>
              </a:tabLst>
            </a:pPr>
            <a:r>
              <a:rPr sz="1600" spc="-25" dirty="0">
                <a:solidFill>
                  <a:srgbClr val="231F20"/>
                </a:solidFill>
                <a:latin typeface="Minion Pro"/>
                <a:cs typeface="Minion Pro"/>
              </a:rPr>
              <a:t>Websider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(kræver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enten </a:t>
            </a:r>
            <a:r>
              <a:rPr sz="1600" spc="5" dirty="0">
                <a:solidFill>
                  <a:srgbClr val="231F20"/>
                </a:solidFill>
                <a:latin typeface="Minion Pro"/>
                <a:cs typeface="Minion Pro"/>
              </a:rPr>
              <a:t>Google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Chrome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eller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Explorer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som</a:t>
            </a:r>
            <a:r>
              <a:rPr sz="1600" spc="55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browser)</a:t>
            </a:r>
            <a:endParaRPr sz="1600">
              <a:latin typeface="Minion Pro"/>
              <a:cs typeface="Minion Pro"/>
            </a:endParaRPr>
          </a:p>
          <a:p>
            <a:pPr marL="192405" indent="-180340">
              <a:lnSpc>
                <a:spcPct val="100000"/>
              </a:lnSpc>
              <a:buChar char="•"/>
              <a:tabLst>
                <a:tab pos="193040" algn="l"/>
              </a:tabLst>
            </a:pP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Videoer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(kræver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transskription,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for </a:t>
            </a:r>
            <a:r>
              <a:rPr sz="1600" spc="-20" dirty="0">
                <a:solidFill>
                  <a:srgbClr val="231F20"/>
                </a:solidFill>
                <a:latin typeface="Minion Pro"/>
                <a:cs typeface="Minion Pro"/>
              </a:rPr>
              <a:t>at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de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kan bruges som</a:t>
            </a:r>
            <a:r>
              <a:rPr sz="1600" spc="65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kilder)</a:t>
            </a:r>
            <a:endParaRPr sz="1600">
              <a:latin typeface="Minion Pro"/>
              <a:cs typeface="Minion Pro"/>
            </a:endParaRPr>
          </a:p>
          <a:p>
            <a:pPr marL="469900" lvl="1" indent="-205740">
              <a:lnSpc>
                <a:spcPct val="100000"/>
              </a:lnSpc>
              <a:buChar char="-"/>
              <a:tabLst>
                <a:tab pos="469265" algn="l"/>
                <a:tab pos="469900" algn="l"/>
              </a:tabLst>
            </a:pP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understøtter forskellige roller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og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kommunikationsformer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for aktører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i video fx</a:t>
            </a:r>
            <a:r>
              <a:rPr sz="1600" spc="85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gensvarsmodellen</a:t>
            </a:r>
            <a:endParaRPr sz="1600">
              <a:latin typeface="Minion Pro"/>
              <a:cs typeface="Minion Pro"/>
            </a:endParaRPr>
          </a:p>
          <a:p>
            <a:pPr marL="469900" lvl="1" indent="-205740">
              <a:lnSpc>
                <a:spcPct val="100000"/>
              </a:lnSpc>
              <a:buChar char="-"/>
              <a:tabLst>
                <a:tab pos="469265" algn="l"/>
                <a:tab pos="469900" algn="l"/>
              </a:tabLst>
            </a:pP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understøtter </a:t>
            </a:r>
            <a:r>
              <a:rPr sz="1600" spc="-20" dirty="0">
                <a:solidFill>
                  <a:srgbClr val="231F20"/>
                </a:solidFill>
                <a:latin typeface="Minion Pro"/>
                <a:cs typeface="Minion Pro"/>
              </a:rPr>
              <a:t>at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man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kan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arbejde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med gestik, para-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og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nonverbalt</a:t>
            </a:r>
            <a:r>
              <a:rPr sz="1600" spc="60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sprog</a:t>
            </a:r>
            <a:endParaRPr sz="1600">
              <a:latin typeface="Minion Pro"/>
              <a:cs typeface="Minion Pro"/>
            </a:endParaRPr>
          </a:p>
          <a:p>
            <a:pPr marL="469900" lvl="1" indent="-205740">
              <a:lnSpc>
                <a:spcPct val="100000"/>
              </a:lnSpc>
              <a:buChar char="-"/>
              <a:tabLst>
                <a:tab pos="469265" algn="l"/>
                <a:tab pos="469900" algn="l"/>
              </a:tabLst>
            </a:pP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transskriptioner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kan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knyttes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til det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videoklip,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der er belæg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for</a:t>
            </a:r>
            <a:r>
              <a:rPr sz="1600" spc="45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transskriptionen</a:t>
            </a:r>
            <a:endParaRPr sz="1600">
              <a:latin typeface="Minion Pro"/>
              <a:cs typeface="Minion Pro"/>
            </a:endParaRPr>
          </a:p>
          <a:p>
            <a:pPr marL="192405" indent="-180340">
              <a:lnSpc>
                <a:spcPct val="100000"/>
              </a:lnSpc>
              <a:buChar char="•"/>
              <a:tabLst>
                <a:tab pos="193040" algn="l"/>
              </a:tabLst>
            </a:pPr>
            <a:r>
              <a:rPr sz="1600" spc="-20" dirty="0">
                <a:solidFill>
                  <a:srgbClr val="231F20"/>
                </a:solidFill>
                <a:latin typeface="Minion Pro"/>
                <a:cs typeface="Minion Pro"/>
              </a:rPr>
              <a:t>Lydfiler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(kræver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transskription,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for </a:t>
            </a:r>
            <a:r>
              <a:rPr sz="1600" spc="-20" dirty="0">
                <a:solidFill>
                  <a:srgbClr val="231F20"/>
                </a:solidFill>
                <a:latin typeface="Minion Pro"/>
                <a:cs typeface="Minion Pro"/>
              </a:rPr>
              <a:t>at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de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kan bruges som</a:t>
            </a:r>
            <a:r>
              <a:rPr sz="1600" spc="75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kilder)</a:t>
            </a:r>
            <a:endParaRPr sz="1600">
              <a:latin typeface="Minion Pro"/>
              <a:cs typeface="Minion Pro"/>
            </a:endParaRPr>
          </a:p>
          <a:p>
            <a:pPr marL="12700">
              <a:lnSpc>
                <a:spcPts val="2840"/>
              </a:lnSpc>
              <a:spcBef>
                <a:spcPts val="725"/>
              </a:spcBef>
            </a:pPr>
            <a:r>
              <a:rPr sz="2400" b="1" spc="-20" dirty="0">
                <a:solidFill>
                  <a:srgbClr val="231F20"/>
                </a:solidFill>
                <a:latin typeface="Minion Pro"/>
                <a:cs typeface="Minion Pro"/>
              </a:rPr>
              <a:t>Hvad </a:t>
            </a:r>
            <a:r>
              <a:rPr sz="2400" b="1" dirty="0">
                <a:solidFill>
                  <a:srgbClr val="231F20"/>
                </a:solidFill>
                <a:latin typeface="Minion Pro"/>
                <a:cs typeface="Minion Pro"/>
              </a:rPr>
              <a:t>kan</a:t>
            </a:r>
            <a:r>
              <a:rPr sz="2400" b="1" spc="15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2400" b="1" spc="-20" dirty="0">
                <a:solidFill>
                  <a:srgbClr val="231F20"/>
                </a:solidFill>
                <a:latin typeface="Minion Pro"/>
                <a:cs typeface="Minion Pro"/>
              </a:rPr>
              <a:t>NVIVO</a:t>
            </a:r>
            <a:endParaRPr sz="2400">
              <a:latin typeface="Minion Pro"/>
              <a:cs typeface="Minion Pro"/>
            </a:endParaRPr>
          </a:p>
          <a:p>
            <a:pPr marL="120650">
              <a:lnSpc>
                <a:spcPts val="2320"/>
              </a:lnSpc>
            </a:pPr>
            <a:r>
              <a:rPr sz="2000" b="1" spc="114" dirty="0">
                <a:solidFill>
                  <a:srgbClr val="231F20"/>
                </a:solidFill>
                <a:latin typeface="Minion Pro"/>
                <a:cs typeface="Minion Pro"/>
              </a:rPr>
              <a:t>Fokus</a:t>
            </a:r>
            <a:r>
              <a:rPr sz="2000" b="1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2000" b="1" spc="280" dirty="0">
                <a:solidFill>
                  <a:srgbClr val="231F20"/>
                </a:solidFill>
                <a:latin typeface="Minion Pro"/>
                <a:cs typeface="Minion Pro"/>
              </a:rPr>
              <a:t>central</a:t>
            </a:r>
            <a:r>
              <a:rPr sz="2000" b="1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2000" b="1" spc="180" dirty="0">
                <a:solidFill>
                  <a:srgbClr val="231F20"/>
                </a:solidFill>
                <a:latin typeface="Minion Pro"/>
                <a:cs typeface="Minion Pro"/>
              </a:rPr>
              <a:t>punkter</a:t>
            </a:r>
            <a:r>
              <a:rPr sz="2000" b="1" spc="5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2000" b="1" spc="240" dirty="0">
                <a:solidFill>
                  <a:srgbClr val="231F20"/>
                </a:solidFill>
                <a:latin typeface="Minion Pro"/>
                <a:cs typeface="Minion Pro"/>
              </a:rPr>
              <a:t>hvor</a:t>
            </a:r>
            <a:r>
              <a:rPr sz="2000" b="1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2000" b="1" spc="-20" dirty="0">
                <a:solidFill>
                  <a:srgbClr val="231F20"/>
                </a:solidFill>
                <a:latin typeface="Minion Pro"/>
                <a:cs typeface="Minion Pro"/>
              </a:rPr>
              <a:t>NVIVO</a:t>
            </a:r>
            <a:r>
              <a:rPr sz="2000" b="1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2000" b="1" spc="260" dirty="0">
                <a:solidFill>
                  <a:srgbClr val="231F20"/>
                </a:solidFill>
                <a:latin typeface="Minion Pro"/>
                <a:cs typeface="Minion Pro"/>
              </a:rPr>
              <a:t>er</a:t>
            </a:r>
            <a:r>
              <a:rPr sz="2000" b="1" spc="5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2000" b="1" spc="110" dirty="0">
                <a:solidFill>
                  <a:srgbClr val="231F20"/>
                </a:solidFill>
                <a:latin typeface="Minion Pro"/>
                <a:cs typeface="Minion Pro"/>
              </a:rPr>
              <a:t>unik</a:t>
            </a:r>
            <a:r>
              <a:rPr sz="2000" b="1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2000" b="1" spc="100" dirty="0">
                <a:solidFill>
                  <a:srgbClr val="231F20"/>
                </a:solidFill>
                <a:latin typeface="Minion Pro"/>
                <a:cs typeface="Minion Pro"/>
              </a:rPr>
              <a:t>i</a:t>
            </a:r>
            <a:r>
              <a:rPr sz="2000" b="1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2000" b="1" spc="260" dirty="0">
                <a:solidFill>
                  <a:srgbClr val="231F20"/>
                </a:solidFill>
                <a:latin typeface="Minion Pro"/>
                <a:cs typeface="Minion Pro"/>
              </a:rPr>
              <a:t>forhold</a:t>
            </a:r>
            <a:r>
              <a:rPr sz="2000" b="1" spc="5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2000" b="1" spc="315" dirty="0">
                <a:solidFill>
                  <a:srgbClr val="231F20"/>
                </a:solidFill>
                <a:latin typeface="Minion Pro"/>
                <a:cs typeface="Minion Pro"/>
              </a:rPr>
              <a:t>til</a:t>
            </a:r>
            <a:r>
              <a:rPr sz="2000" b="1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2000" b="1" spc="200" dirty="0">
                <a:solidFill>
                  <a:srgbClr val="231F20"/>
                </a:solidFill>
                <a:latin typeface="Minion Pro"/>
                <a:cs typeface="Minion Pro"/>
              </a:rPr>
              <a:t>andre</a:t>
            </a:r>
            <a:r>
              <a:rPr sz="2000" b="1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2000" b="1" spc="254" dirty="0">
                <a:solidFill>
                  <a:srgbClr val="231F20"/>
                </a:solidFill>
                <a:latin typeface="Minion Pro"/>
                <a:cs typeface="Minion Pro"/>
              </a:rPr>
              <a:t>valg</a:t>
            </a:r>
            <a:endParaRPr sz="2000">
              <a:latin typeface="Minion Pro"/>
              <a:cs typeface="Minion Pro"/>
            </a:endParaRPr>
          </a:p>
          <a:p>
            <a:pPr marL="192405" indent="-180340">
              <a:lnSpc>
                <a:spcPts val="1880"/>
              </a:lnSpc>
              <a:buChar char="•"/>
              <a:tabLst>
                <a:tab pos="193040" algn="l"/>
              </a:tabLst>
            </a:pP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Dannelse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og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undersøgelse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af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fx </a:t>
            </a:r>
            <a:r>
              <a:rPr sz="1600" spc="-20" dirty="0">
                <a:solidFill>
                  <a:srgbClr val="231F20"/>
                </a:solidFill>
                <a:latin typeface="Minion Pro"/>
                <a:cs typeface="Minion Pro"/>
              </a:rPr>
              <a:t>koncepter,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begreber, </a:t>
            </a:r>
            <a:r>
              <a:rPr sz="1600" spc="-20" dirty="0">
                <a:solidFill>
                  <a:srgbClr val="231F20"/>
                </a:solidFill>
                <a:latin typeface="Minion Pro"/>
                <a:cs typeface="Minion Pro"/>
              </a:rPr>
              <a:t>kategorier, hypoteser, teorier,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modeller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ud </a:t>
            </a:r>
            <a:r>
              <a:rPr sz="1600" spc="5" dirty="0">
                <a:solidFill>
                  <a:srgbClr val="231F20"/>
                </a:solidFill>
                <a:latin typeface="Minion Pro"/>
                <a:cs typeface="Minion Pro"/>
              </a:rPr>
              <a:t>fra</a:t>
            </a:r>
            <a:r>
              <a:rPr sz="1600" spc="180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kilder</a:t>
            </a:r>
            <a:endParaRPr sz="1600">
              <a:latin typeface="Minion Pro"/>
              <a:cs typeface="Minion Pro"/>
            </a:endParaRPr>
          </a:p>
          <a:p>
            <a:pPr marL="192405" indent="-180340">
              <a:lnSpc>
                <a:spcPct val="100000"/>
              </a:lnSpc>
              <a:buChar char="•"/>
              <a:tabLst>
                <a:tab pos="193040" algn="l"/>
              </a:tabLst>
            </a:pPr>
            <a:r>
              <a:rPr sz="1600" spc="-25" dirty="0">
                <a:solidFill>
                  <a:srgbClr val="231F20"/>
                </a:solidFill>
                <a:latin typeface="Minion Pro"/>
                <a:cs typeface="Minion Pro"/>
              </a:rPr>
              <a:t>Værktøjer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til </a:t>
            </a:r>
            <a:r>
              <a:rPr sz="1600" spc="-20" dirty="0">
                <a:solidFill>
                  <a:srgbClr val="231F20"/>
                </a:solidFill>
                <a:latin typeface="Minion Pro"/>
                <a:cs typeface="Minion Pro"/>
              </a:rPr>
              <a:t>at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understøtte udgangspunkt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i kilder /</a:t>
            </a:r>
            <a:r>
              <a:rPr sz="1600" spc="65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empiri</a:t>
            </a:r>
            <a:endParaRPr sz="1600">
              <a:latin typeface="Minion Pro"/>
              <a:cs typeface="Minion Pro"/>
            </a:endParaRPr>
          </a:p>
          <a:p>
            <a:pPr marL="192405" indent="-180340">
              <a:lnSpc>
                <a:spcPct val="100000"/>
              </a:lnSpc>
              <a:buChar char="•"/>
              <a:tabLst>
                <a:tab pos="193040" algn="l"/>
              </a:tabLst>
            </a:pP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Undersøgende /udforskende udgangspunkt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(hvor forskeren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er</a:t>
            </a:r>
            <a:r>
              <a:rPr sz="1600" spc="65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usikker)</a:t>
            </a:r>
            <a:endParaRPr sz="1600">
              <a:latin typeface="Minion Pro"/>
              <a:cs typeface="Minion Pro"/>
            </a:endParaRPr>
          </a:p>
          <a:p>
            <a:pPr marL="192405" indent="-180340">
              <a:lnSpc>
                <a:spcPct val="100000"/>
              </a:lnSpc>
              <a:buChar char="•"/>
              <a:tabLst>
                <a:tab pos="193040" algn="l"/>
              </a:tabLst>
            </a:pP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Bevægelsen </a:t>
            </a:r>
            <a:r>
              <a:rPr sz="1600" spc="5" dirty="0">
                <a:solidFill>
                  <a:srgbClr val="231F20"/>
                </a:solidFill>
                <a:latin typeface="Minion Pro"/>
                <a:cs typeface="Minion Pro"/>
              </a:rPr>
              <a:t>fra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anvendt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folke-/hverdagssprog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til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videnskabeligt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sprog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/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videnskabelig</a:t>
            </a:r>
            <a:r>
              <a:rPr sz="1600" spc="45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greb</a:t>
            </a:r>
            <a:endParaRPr sz="1600">
              <a:latin typeface="Minion Pro"/>
              <a:cs typeface="Minion Pro"/>
            </a:endParaRPr>
          </a:p>
          <a:p>
            <a:pPr marL="192405" indent="-180340">
              <a:lnSpc>
                <a:spcPct val="100000"/>
              </a:lnSpc>
              <a:buChar char="•"/>
              <a:tabLst>
                <a:tab pos="193040" algn="l"/>
              </a:tabLst>
            </a:pP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Forskeren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/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forskerne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løbende kan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ændre opfattelser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-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Videnskabelige </a:t>
            </a:r>
            <a:r>
              <a:rPr sz="1600" spc="-20" dirty="0">
                <a:solidFill>
                  <a:srgbClr val="231F20"/>
                </a:solidFill>
                <a:latin typeface="Minion Pro"/>
                <a:cs typeface="Minion Pro"/>
              </a:rPr>
              <a:t>teorier, hypoteser,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koncepter</a:t>
            </a:r>
            <a:r>
              <a:rPr sz="1600" spc="130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1600" spc="-30" dirty="0">
                <a:solidFill>
                  <a:srgbClr val="231F20"/>
                </a:solidFill>
                <a:latin typeface="Minion Pro"/>
                <a:cs typeface="Minion Pro"/>
              </a:rPr>
              <a:t>osv.</a:t>
            </a:r>
            <a:endParaRPr sz="1600">
              <a:latin typeface="Minion Pro"/>
              <a:cs typeface="Minion Pr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197965"/>
            <a:ext cx="980313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789795" algn="l"/>
              </a:tabLst>
            </a:pPr>
            <a:r>
              <a:rPr sz="1400" b="1" u="heavy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Minion Pro"/>
                <a:cs typeface="Minion Pro"/>
              </a:rPr>
              <a:t>QSR International </a:t>
            </a:r>
            <a:r>
              <a:rPr sz="1400" b="1" u="heavy" spc="-1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Minion Pro"/>
                <a:cs typeface="Minion Pro"/>
              </a:rPr>
              <a:t>NVIVO </a:t>
            </a:r>
            <a:r>
              <a:rPr sz="1400" b="1" u="heavy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Minion Pro"/>
                <a:cs typeface="Minion Pro"/>
              </a:rPr>
              <a:t>og IBM </a:t>
            </a:r>
            <a:r>
              <a:rPr sz="1400" b="1" u="heavy" spc="-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Minion Pro"/>
                <a:cs typeface="Minion Pro"/>
              </a:rPr>
              <a:t>SPSS</a:t>
            </a:r>
            <a:r>
              <a:rPr sz="1400" b="1" u="heavy" spc="2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Minion Pro"/>
                <a:cs typeface="Minion Pro"/>
              </a:rPr>
              <a:t> </a:t>
            </a:r>
            <a:r>
              <a:rPr sz="1400" b="1" u="heavy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Minion Pro"/>
                <a:cs typeface="Minion Pro"/>
              </a:rPr>
              <a:t>Statistics	</a:t>
            </a:r>
            <a:endParaRPr sz="1400">
              <a:latin typeface="Minion Pro"/>
              <a:cs typeface="Minion Pr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5" dirty="0"/>
              <a:t>Kim Nielsen, </a:t>
            </a:r>
            <a:r>
              <a:rPr spc="-20" dirty="0"/>
              <a:t>FIVU, </a:t>
            </a:r>
            <a:r>
              <a:rPr spc="-5" dirty="0"/>
              <a:t>den</a:t>
            </a:r>
            <a:r>
              <a:rPr spc="-25" dirty="0"/>
              <a:t> </a:t>
            </a:r>
            <a:r>
              <a:rPr dirty="0"/>
              <a:t>28-11-2019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dirty="0"/>
              <a:t>6 </a:t>
            </a:r>
            <a:r>
              <a:rPr spc="-5" dirty="0"/>
              <a:t>af</a:t>
            </a:r>
            <a:r>
              <a:rPr spc="-90" dirty="0"/>
              <a:t> </a:t>
            </a:r>
            <a:r>
              <a:rPr dirty="0"/>
              <a:t>12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2499" y="493960"/>
            <a:ext cx="36131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14" dirty="0"/>
              <a:t>Fokus</a:t>
            </a:r>
            <a:r>
              <a:rPr sz="2000" spc="-10" dirty="0"/>
              <a:t> </a:t>
            </a:r>
            <a:r>
              <a:rPr sz="2000" spc="145" dirty="0"/>
              <a:t>Forskningsparadigmer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444500" y="788599"/>
            <a:ext cx="9766300" cy="2851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De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muligt </a:t>
            </a:r>
            <a:r>
              <a:rPr sz="1600" spc="-20" dirty="0">
                <a:solidFill>
                  <a:srgbClr val="231F20"/>
                </a:solidFill>
                <a:latin typeface="Minion Pro"/>
                <a:cs typeface="Minion Pro"/>
              </a:rPr>
              <a:t>at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finde vejledninger, for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arbejde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med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langt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de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fleste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forskningsparadigmer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i </a:t>
            </a:r>
            <a:r>
              <a:rPr sz="1600" spc="-25" dirty="0">
                <a:solidFill>
                  <a:srgbClr val="231F20"/>
                </a:solidFill>
                <a:latin typeface="Minion Pro"/>
                <a:cs typeface="Minion Pro"/>
              </a:rPr>
              <a:t>NVIVO,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enten </a:t>
            </a:r>
            <a:r>
              <a:rPr sz="1600" spc="5" dirty="0">
                <a:solidFill>
                  <a:srgbClr val="231F20"/>
                </a:solidFill>
                <a:latin typeface="Minion Pro"/>
                <a:cs typeface="Minion Pro"/>
              </a:rPr>
              <a:t>fra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QSR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Internati- 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onal,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eller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i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forskningsartikler. Nogle</a:t>
            </a:r>
            <a:r>
              <a:rPr sz="1600" spc="25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eksempler:</a:t>
            </a:r>
            <a:endParaRPr sz="1600">
              <a:latin typeface="Minion Pro"/>
              <a:cs typeface="Minion Pro"/>
            </a:endParaRPr>
          </a:p>
          <a:p>
            <a:pPr marL="192405" indent="-180340">
              <a:lnSpc>
                <a:spcPct val="100000"/>
              </a:lnSpc>
              <a:spcBef>
                <a:spcPts val="1130"/>
              </a:spcBef>
              <a:buChar char="•"/>
              <a:tabLst>
                <a:tab pos="193040" algn="l"/>
              </a:tabLst>
            </a:pP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Fænomenologi</a:t>
            </a:r>
            <a:endParaRPr sz="1600">
              <a:latin typeface="Minion Pro"/>
              <a:cs typeface="Minion Pro"/>
            </a:endParaRPr>
          </a:p>
          <a:p>
            <a:pPr marL="192405" indent="-180340">
              <a:lnSpc>
                <a:spcPct val="100000"/>
              </a:lnSpc>
              <a:buChar char="•"/>
              <a:tabLst>
                <a:tab pos="193040" algn="l"/>
              </a:tabLst>
            </a:pP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Antropologi</a:t>
            </a:r>
            <a:endParaRPr sz="1600">
              <a:latin typeface="Minion Pro"/>
              <a:cs typeface="Minion Pro"/>
            </a:endParaRPr>
          </a:p>
          <a:p>
            <a:pPr marL="192405" indent="-180340">
              <a:lnSpc>
                <a:spcPct val="100000"/>
              </a:lnSpc>
              <a:buChar char="•"/>
              <a:tabLst>
                <a:tab pos="193040" algn="l"/>
              </a:tabLst>
            </a:pP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Etnologi</a:t>
            </a:r>
            <a:endParaRPr sz="1600">
              <a:latin typeface="Minion Pro"/>
              <a:cs typeface="Minion Pro"/>
            </a:endParaRPr>
          </a:p>
          <a:p>
            <a:pPr marL="192405" indent="-180340">
              <a:lnSpc>
                <a:spcPct val="100000"/>
              </a:lnSpc>
              <a:buChar char="•"/>
              <a:tabLst>
                <a:tab pos="193040" algn="l"/>
              </a:tabLst>
            </a:pP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Systemteori</a:t>
            </a:r>
            <a:endParaRPr sz="1600">
              <a:latin typeface="Minion Pro"/>
              <a:cs typeface="Minion Pro"/>
            </a:endParaRPr>
          </a:p>
          <a:p>
            <a:pPr marL="192405" indent="-180340">
              <a:lnSpc>
                <a:spcPct val="100000"/>
              </a:lnSpc>
              <a:buChar char="•"/>
              <a:tabLst>
                <a:tab pos="193040" algn="l"/>
              </a:tabLst>
            </a:pP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Aktør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1600" spc="-20" dirty="0">
                <a:solidFill>
                  <a:srgbClr val="231F20"/>
                </a:solidFill>
                <a:latin typeface="Minion Pro"/>
                <a:cs typeface="Minion Pro"/>
              </a:rPr>
              <a:t>NetværksTeori</a:t>
            </a:r>
            <a:endParaRPr sz="1600">
              <a:latin typeface="Minion Pro"/>
              <a:cs typeface="Minion Pro"/>
            </a:endParaRPr>
          </a:p>
          <a:p>
            <a:pPr marL="192405" indent="-180340">
              <a:lnSpc>
                <a:spcPct val="100000"/>
              </a:lnSpc>
              <a:buChar char="•"/>
              <a:tabLst>
                <a:tab pos="193040" algn="l"/>
              </a:tabLst>
            </a:pP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Diskursteori</a:t>
            </a:r>
            <a:endParaRPr sz="1600">
              <a:latin typeface="Minion Pro"/>
              <a:cs typeface="Minion Pro"/>
            </a:endParaRPr>
          </a:p>
          <a:p>
            <a:pPr marL="192405" indent="-180340">
              <a:lnSpc>
                <a:spcPct val="100000"/>
              </a:lnSpc>
              <a:buChar char="•"/>
              <a:tabLst>
                <a:tab pos="193040" algn="l"/>
              </a:tabLst>
            </a:pP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Narrativ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 tilgang</a:t>
            </a:r>
            <a:endParaRPr sz="1600">
              <a:latin typeface="Minion Pro"/>
              <a:cs typeface="Minion Pro"/>
            </a:endParaRPr>
          </a:p>
          <a:p>
            <a:pPr marL="192405" indent="-180340">
              <a:lnSpc>
                <a:spcPct val="100000"/>
              </a:lnSpc>
              <a:buChar char="•"/>
              <a:tabLst>
                <a:tab pos="193040" algn="l"/>
              </a:tabLst>
            </a:pP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Grounded </a:t>
            </a:r>
            <a:r>
              <a:rPr sz="1600" spc="-35" dirty="0">
                <a:solidFill>
                  <a:srgbClr val="231F20"/>
                </a:solidFill>
                <a:latin typeface="Minion Pro"/>
                <a:cs typeface="Minion Pro"/>
              </a:rPr>
              <a:t>Theory,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som </a:t>
            </a:r>
            <a:r>
              <a:rPr sz="1600" spc="-25" dirty="0">
                <a:solidFill>
                  <a:srgbClr val="231F20"/>
                </a:solidFill>
                <a:latin typeface="Minion Pro"/>
                <a:cs typeface="Minion Pro"/>
              </a:rPr>
              <a:t>”Glaser,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Strauss,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Corbi,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Gibbs,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Charmaz </a:t>
            </a:r>
            <a:r>
              <a:rPr sz="1600" spc="-25" dirty="0">
                <a:solidFill>
                  <a:srgbClr val="231F20"/>
                </a:solidFill>
                <a:latin typeface="Minion Pro"/>
                <a:cs typeface="Minion Pro"/>
              </a:rPr>
              <a:t>skole”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(fra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positivisme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til</a:t>
            </a:r>
            <a:r>
              <a:rPr sz="1600" spc="180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konstruktivisme)</a:t>
            </a:r>
            <a:endParaRPr sz="1600">
              <a:latin typeface="Minion Pro"/>
              <a:cs typeface="Minion Pro"/>
            </a:endParaRPr>
          </a:p>
          <a:p>
            <a:pPr marL="192405" indent="-180340">
              <a:lnSpc>
                <a:spcPct val="100000"/>
              </a:lnSpc>
              <a:buChar char="•"/>
              <a:tabLst>
                <a:tab pos="193040" algn="l"/>
              </a:tabLst>
            </a:pP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Grounded </a:t>
            </a:r>
            <a:r>
              <a:rPr sz="1600" spc="-35" dirty="0">
                <a:solidFill>
                  <a:srgbClr val="231F20"/>
                </a:solidFill>
                <a:latin typeface="Minion Pro"/>
                <a:cs typeface="Minion Pro"/>
              </a:rPr>
              <a:t>Theory,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som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”Fortolkende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forskningsparadigme</a:t>
            </a:r>
            <a:r>
              <a:rPr sz="1600" spc="55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1600" spc="-25" dirty="0">
                <a:solidFill>
                  <a:srgbClr val="231F20"/>
                </a:solidFill>
                <a:latin typeface="Minion Pro"/>
                <a:cs typeface="Minion Pro"/>
              </a:rPr>
              <a:t>skole”</a:t>
            </a:r>
            <a:endParaRPr sz="1600">
              <a:latin typeface="Minion Pro"/>
              <a:cs typeface="Minion Pr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197965"/>
            <a:ext cx="980313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789795" algn="l"/>
              </a:tabLst>
            </a:pPr>
            <a:r>
              <a:rPr sz="1400" b="1" u="heavy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Minion Pro"/>
                <a:cs typeface="Minion Pro"/>
              </a:rPr>
              <a:t>QSR International </a:t>
            </a:r>
            <a:r>
              <a:rPr sz="1400" b="1" u="heavy" spc="-1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Minion Pro"/>
                <a:cs typeface="Minion Pro"/>
              </a:rPr>
              <a:t>NVIVO </a:t>
            </a:r>
            <a:r>
              <a:rPr sz="1400" b="1" u="heavy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Minion Pro"/>
                <a:cs typeface="Minion Pro"/>
              </a:rPr>
              <a:t>og IBM </a:t>
            </a:r>
            <a:r>
              <a:rPr sz="1400" b="1" u="heavy" spc="-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Minion Pro"/>
                <a:cs typeface="Minion Pro"/>
              </a:rPr>
              <a:t>SPSS</a:t>
            </a:r>
            <a:r>
              <a:rPr sz="1400" b="1" u="heavy" spc="2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Minion Pro"/>
                <a:cs typeface="Minion Pro"/>
              </a:rPr>
              <a:t> </a:t>
            </a:r>
            <a:r>
              <a:rPr sz="1400" b="1" u="heavy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Minion Pro"/>
                <a:cs typeface="Minion Pro"/>
              </a:rPr>
              <a:t>Statistics	</a:t>
            </a:r>
            <a:endParaRPr sz="1400">
              <a:latin typeface="Minion Pro"/>
              <a:cs typeface="Minion Pr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5" dirty="0"/>
              <a:t>Kim Nielsen, </a:t>
            </a:r>
            <a:r>
              <a:rPr spc="-20" dirty="0"/>
              <a:t>FIVU, </a:t>
            </a:r>
            <a:r>
              <a:rPr spc="-5" dirty="0"/>
              <a:t>den</a:t>
            </a:r>
            <a:r>
              <a:rPr spc="-25" dirty="0"/>
              <a:t> </a:t>
            </a:r>
            <a:r>
              <a:rPr dirty="0"/>
              <a:t>28-11-2019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dirty="0"/>
              <a:t>7 </a:t>
            </a:r>
            <a:r>
              <a:rPr spc="-5" dirty="0"/>
              <a:t>af</a:t>
            </a:r>
            <a:r>
              <a:rPr spc="-90" dirty="0"/>
              <a:t> </a:t>
            </a:r>
            <a:r>
              <a:rPr dirty="0"/>
              <a:t>12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2499" y="493960"/>
            <a:ext cx="154368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/>
              <a:t>B</a:t>
            </a:r>
            <a:r>
              <a:rPr sz="2000" spc="140" dirty="0"/>
              <a:t>emæ</a:t>
            </a:r>
            <a:r>
              <a:rPr sz="2000" spc="55" dirty="0"/>
              <a:t>r</a:t>
            </a:r>
            <a:r>
              <a:rPr sz="2000" spc="125" dirty="0"/>
              <a:t>kning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444500" y="788599"/>
            <a:ext cx="9639300" cy="3400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solidFill>
                  <a:srgbClr val="231F20"/>
                </a:solidFill>
                <a:latin typeface="Minion Pro"/>
                <a:cs typeface="Minion Pro"/>
              </a:rPr>
              <a:t>Hvor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der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står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”kræver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mindst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Plus </a:t>
            </a:r>
            <a:r>
              <a:rPr sz="1600" spc="-50" dirty="0">
                <a:solidFill>
                  <a:srgbClr val="231F20"/>
                </a:solidFill>
                <a:latin typeface="Minion Pro"/>
                <a:cs typeface="Minion Pro"/>
              </a:rPr>
              <a:t>version”,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eller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kræver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mindst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Plus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for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fuld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understøttelse”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har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jeg ikke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haft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mulighed 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for </a:t>
            </a:r>
            <a:r>
              <a:rPr sz="1600" spc="-20" dirty="0">
                <a:solidFill>
                  <a:srgbClr val="231F20"/>
                </a:solidFill>
                <a:latin typeface="Minion Pro"/>
                <a:cs typeface="Minion Pro"/>
              </a:rPr>
              <a:t>at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teste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idet jeg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kun har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en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gammel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NVIVO Pro</a:t>
            </a:r>
            <a:r>
              <a:rPr sz="1600" spc="90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version.</a:t>
            </a:r>
            <a:endParaRPr sz="1600">
              <a:latin typeface="Minion Pro"/>
              <a:cs typeface="Minion Pro"/>
            </a:endParaRPr>
          </a:p>
          <a:p>
            <a:pPr marL="120650">
              <a:lnSpc>
                <a:spcPts val="2360"/>
              </a:lnSpc>
              <a:spcBef>
                <a:spcPts val="1210"/>
              </a:spcBef>
            </a:pPr>
            <a:r>
              <a:rPr sz="2000" b="1" spc="114" dirty="0">
                <a:solidFill>
                  <a:srgbClr val="231F20"/>
                </a:solidFill>
                <a:latin typeface="Minion Pro"/>
                <a:cs typeface="Minion Pro"/>
              </a:rPr>
              <a:t>Fokus </a:t>
            </a:r>
            <a:r>
              <a:rPr sz="2000" b="1" spc="175" dirty="0">
                <a:solidFill>
                  <a:srgbClr val="231F20"/>
                </a:solidFill>
                <a:latin typeface="Minion Pro"/>
                <a:cs typeface="Minion Pro"/>
              </a:rPr>
              <a:t>Undersøgelser, </a:t>
            </a:r>
            <a:r>
              <a:rPr sz="2000" b="1" spc="210" dirty="0">
                <a:solidFill>
                  <a:srgbClr val="231F20"/>
                </a:solidFill>
                <a:latin typeface="Minion Pro"/>
                <a:cs typeface="Minion Pro"/>
              </a:rPr>
              <a:t>analyser</a:t>
            </a:r>
            <a:r>
              <a:rPr sz="2000" b="1" spc="-295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2000" b="1" dirty="0">
                <a:solidFill>
                  <a:srgbClr val="231F20"/>
                </a:solidFill>
                <a:latin typeface="Minion Pro"/>
                <a:cs typeface="Minion Pro"/>
              </a:rPr>
              <a:t>/ </a:t>
            </a:r>
            <a:r>
              <a:rPr sz="2000" b="1" spc="200" dirty="0">
                <a:solidFill>
                  <a:srgbClr val="231F20"/>
                </a:solidFill>
                <a:latin typeface="Minion Pro"/>
                <a:cs typeface="Minion Pro"/>
              </a:rPr>
              <a:t>studier</a:t>
            </a:r>
            <a:endParaRPr sz="2000">
              <a:latin typeface="Minion Pro"/>
              <a:cs typeface="Minion Pro"/>
            </a:endParaRPr>
          </a:p>
          <a:p>
            <a:pPr marL="192405" indent="-180340">
              <a:lnSpc>
                <a:spcPts val="1880"/>
              </a:lnSpc>
              <a:buChar char="•"/>
              <a:tabLst>
                <a:tab pos="193040" algn="l"/>
              </a:tabLst>
            </a:pP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Netværksanalyse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(kræver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mindst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Plus</a:t>
            </a:r>
            <a:r>
              <a:rPr sz="1600" spc="5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version)</a:t>
            </a:r>
            <a:endParaRPr sz="1600">
              <a:latin typeface="Minion Pro"/>
              <a:cs typeface="Minion Pro"/>
            </a:endParaRPr>
          </a:p>
          <a:p>
            <a:pPr marL="192405" indent="-180340">
              <a:lnSpc>
                <a:spcPct val="100000"/>
              </a:lnSpc>
              <a:buChar char="•"/>
              <a:tabLst>
                <a:tab pos="193040" algn="l"/>
              </a:tabLst>
            </a:pP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Relationer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og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betingelser med associationer; visualisering heraf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(kræver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mindst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Plus version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for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fuld</a:t>
            </a:r>
            <a:r>
              <a:rPr sz="1600" spc="229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understøttelse)</a:t>
            </a:r>
            <a:endParaRPr sz="1600">
              <a:latin typeface="Minion Pro"/>
              <a:cs typeface="Minion Pro"/>
            </a:endParaRPr>
          </a:p>
          <a:p>
            <a:pPr marL="192405" indent="-180340">
              <a:lnSpc>
                <a:spcPct val="100000"/>
              </a:lnSpc>
              <a:buChar char="•"/>
              <a:tabLst>
                <a:tab pos="193040" algn="l"/>
              </a:tabLst>
            </a:pP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”Kort”/visuel udgangspunkt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i fx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steder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/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arenaer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(kræver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mindst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Plus version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for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fuld</a:t>
            </a:r>
            <a:r>
              <a:rPr sz="1600" spc="105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understøttelse)</a:t>
            </a:r>
            <a:endParaRPr sz="1600">
              <a:latin typeface="Minion Pro"/>
              <a:cs typeface="Minion Pro"/>
            </a:endParaRPr>
          </a:p>
          <a:p>
            <a:pPr marL="192405" indent="-180340">
              <a:lnSpc>
                <a:spcPct val="100000"/>
              </a:lnSpc>
              <a:buChar char="•"/>
              <a:tabLst>
                <a:tab pos="193040" algn="l"/>
              </a:tabLst>
            </a:pP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Dannelse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af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/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undersøgelse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i </a:t>
            </a:r>
            <a:r>
              <a:rPr sz="1600" spc="-20" dirty="0">
                <a:solidFill>
                  <a:srgbClr val="231F20"/>
                </a:solidFill>
                <a:latin typeface="Minion Pro"/>
                <a:cs typeface="Minion Pro"/>
              </a:rPr>
              <a:t>”scoresystemer”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(kræver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mindst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Plus version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for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fuld</a:t>
            </a:r>
            <a:r>
              <a:rPr sz="1600" spc="110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understøttelse)</a:t>
            </a:r>
            <a:endParaRPr sz="1600">
              <a:latin typeface="Minion Pro"/>
              <a:cs typeface="Minion Pro"/>
            </a:endParaRPr>
          </a:p>
          <a:p>
            <a:pPr marL="192405" indent="-180340">
              <a:lnSpc>
                <a:spcPct val="100000"/>
              </a:lnSpc>
              <a:buChar char="•"/>
              <a:tabLst>
                <a:tab pos="193040" algn="l"/>
              </a:tabLst>
            </a:pP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Identifikation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af sentiment,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dannelse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/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undersøgelse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af sentiment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(kræver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mindst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Plus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for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fuld</a:t>
            </a:r>
            <a:r>
              <a:rPr sz="1600" spc="165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understøttelse)</a:t>
            </a:r>
            <a:endParaRPr sz="1600">
              <a:latin typeface="Minion Pro"/>
              <a:cs typeface="Minion Pro"/>
            </a:endParaRPr>
          </a:p>
          <a:p>
            <a:pPr marL="192405" indent="-180340">
              <a:lnSpc>
                <a:spcPct val="100000"/>
              </a:lnSpc>
              <a:buChar char="•"/>
              <a:tabLst>
                <a:tab pos="193040" algn="l"/>
              </a:tabLst>
            </a:pP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Case og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felt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 studier</a:t>
            </a:r>
            <a:endParaRPr sz="1600">
              <a:latin typeface="Minion Pro"/>
              <a:cs typeface="Minion Pro"/>
            </a:endParaRPr>
          </a:p>
          <a:p>
            <a:pPr marL="192405" indent="-180340">
              <a:lnSpc>
                <a:spcPct val="100000"/>
              </a:lnSpc>
              <a:buChar char="•"/>
              <a:tabLst>
                <a:tab pos="193040" algn="l"/>
              </a:tabLst>
            </a:pP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Scoresystemer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(kræver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mindst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Plus version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for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fuld</a:t>
            </a:r>
            <a:r>
              <a:rPr sz="1600" spc="45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understøttelse)</a:t>
            </a:r>
            <a:endParaRPr sz="1600">
              <a:latin typeface="Minion Pro"/>
              <a:cs typeface="Minion Pro"/>
            </a:endParaRPr>
          </a:p>
          <a:p>
            <a:pPr marL="192405" indent="-180340">
              <a:lnSpc>
                <a:spcPct val="100000"/>
              </a:lnSpc>
              <a:buChar char="•"/>
              <a:tabLst>
                <a:tab pos="193040" algn="l"/>
              </a:tabLst>
            </a:pP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Narrativer</a:t>
            </a:r>
            <a:endParaRPr sz="1600">
              <a:latin typeface="Minion Pro"/>
              <a:cs typeface="Minion Pro"/>
            </a:endParaRPr>
          </a:p>
          <a:p>
            <a:pPr marL="192405" indent="-180340">
              <a:lnSpc>
                <a:spcPct val="100000"/>
              </a:lnSpc>
              <a:buChar char="•"/>
              <a:tabLst>
                <a:tab pos="193040" algn="l"/>
              </a:tabLst>
            </a:pP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Undersøge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ud </a:t>
            </a:r>
            <a:r>
              <a:rPr sz="1600" spc="5" dirty="0">
                <a:solidFill>
                  <a:srgbClr val="231F20"/>
                </a:solidFill>
                <a:latin typeface="Minion Pro"/>
                <a:cs typeface="Minion Pro"/>
              </a:rPr>
              <a:t>fra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sprog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(fx </a:t>
            </a:r>
            <a:r>
              <a:rPr sz="1600" spc="-20" dirty="0">
                <a:solidFill>
                  <a:srgbClr val="231F20"/>
                </a:solidFill>
                <a:latin typeface="Minion Pro"/>
                <a:cs typeface="Minion Pro"/>
              </a:rPr>
              <a:t>mhp. </a:t>
            </a:r>
            <a:r>
              <a:rPr sz="1600" spc="-25" dirty="0">
                <a:solidFill>
                  <a:srgbClr val="231F20"/>
                </a:solidFill>
                <a:latin typeface="Minion Pro"/>
                <a:cs typeface="Minion Pro"/>
              </a:rPr>
              <a:t>“bandesprog“,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eller </a:t>
            </a:r>
            <a:r>
              <a:rPr sz="1600" spc="-30" dirty="0">
                <a:solidFill>
                  <a:srgbClr val="231F20"/>
                </a:solidFill>
                <a:latin typeface="Minion Pro"/>
                <a:cs typeface="Minion Pro"/>
              </a:rPr>
              <a:t>“sne“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blandt </a:t>
            </a:r>
            <a:r>
              <a:rPr sz="1600" spc="-25" dirty="0">
                <a:solidFill>
                  <a:srgbClr val="231F20"/>
                </a:solidFill>
                <a:latin typeface="Minion Pro"/>
                <a:cs typeface="Minion Pro"/>
              </a:rPr>
              <a:t>inuitter,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“rener“ blandt</a:t>
            </a:r>
            <a:r>
              <a:rPr sz="1600" spc="175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samerne)</a:t>
            </a:r>
            <a:endParaRPr sz="1600">
              <a:latin typeface="Minion Pro"/>
              <a:cs typeface="Minion Pro"/>
            </a:endParaRPr>
          </a:p>
          <a:p>
            <a:pPr marL="192405" indent="-180340">
              <a:lnSpc>
                <a:spcPct val="100000"/>
              </a:lnSpc>
              <a:buChar char="•"/>
              <a:tabLst>
                <a:tab pos="193040" algn="l"/>
              </a:tabLst>
            </a:pP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Genstandsfelter, </a:t>
            </a:r>
            <a:r>
              <a:rPr sz="1600" spc="-20" dirty="0">
                <a:solidFill>
                  <a:srgbClr val="231F20"/>
                </a:solidFill>
                <a:latin typeface="Minion Pro"/>
                <a:cs typeface="Minion Pro"/>
              </a:rPr>
              <a:t>temaer, emner,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betingelser,</a:t>
            </a:r>
            <a:r>
              <a:rPr sz="1600" spc="55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fænomener</a:t>
            </a:r>
            <a:endParaRPr sz="1600">
              <a:latin typeface="Minion Pro"/>
              <a:cs typeface="Minion Pr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197965"/>
            <a:ext cx="980313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789795" algn="l"/>
              </a:tabLst>
            </a:pPr>
            <a:r>
              <a:rPr sz="1400" b="1" u="heavy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Minion Pro"/>
                <a:cs typeface="Minion Pro"/>
              </a:rPr>
              <a:t>QSR International </a:t>
            </a:r>
            <a:r>
              <a:rPr sz="1400" b="1" u="heavy" spc="-1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Minion Pro"/>
                <a:cs typeface="Minion Pro"/>
              </a:rPr>
              <a:t>NVIVO </a:t>
            </a:r>
            <a:r>
              <a:rPr sz="1400" b="1" u="heavy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Minion Pro"/>
                <a:cs typeface="Minion Pro"/>
              </a:rPr>
              <a:t>og IBM </a:t>
            </a:r>
            <a:r>
              <a:rPr sz="1400" b="1" u="heavy" spc="-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Minion Pro"/>
                <a:cs typeface="Minion Pro"/>
              </a:rPr>
              <a:t>SPSS</a:t>
            </a:r>
            <a:r>
              <a:rPr sz="1400" b="1" u="heavy" spc="2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Minion Pro"/>
                <a:cs typeface="Minion Pro"/>
              </a:rPr>
              <a:t> </a:t>
            </a:r>
            <a:r>
              <a:rPr sz="1400" b="1" u="heavy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Minion Pro"/>
                <a:cs typeface="Minion Pro"/>
              </a:rPr>
              <a:t>Statistics	</a:t>
            </a:r>
            <a:endParaRPr sz="1400">
              <a:latin typeface="Minion Pro"/>
              <a:cs typeface="Minion Pr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5" dirty="0"/>
              <a:t>Kim Nielsen, </a:t>
            </a:r>
            <a:r>
              <a:rPr spc="-20" dirty="0"/>
              <a:t>FIVU, </a:t>
            </a:r>
            <a:r>
              <a:rPr spc="-5" dirty="0"/>
              <a:t>den</a:t>
            </a:r>
            <a:r>
              <a:rPr spc="-25" dirty="0"/>
              <a:t> </a:t>
            </a:r>
            <a:r>
              <a:rPr dirty="0"/>
              <a:t>28-11-2019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dirty="0"/>
              <a:t>8 </a:t>
            </a:r>
            <a:r>
              <a:rPr spc="-5" dirty="0"/>
              <a:t>af</a:t>
            </a:r>
            <a:r>
              <a:rPr spc="-90" dirty="0"/>
              <a:t> </a:t>
            </a:r>
            <a:r>
              <a:rPr dirty="0"/>
              <a:t>12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4500" y="530891"/>
            <a:ext cx="268668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14" dirty="0"/>
              <a:t>Fokus</a:t>
            </a:r>
            <a:r>
              <a:rPr sz="2000" spc="-55" dirty="0"/>
              <a:t> </a:t>
            </a:r>
            <a:r>
              <a:rPr sz="2000" spc="225" dirty="0"/>
              <a:t>funktionalitet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444500" y="825531"/>
            <a:ext cx="9695815" cy="465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100"/>
              </a:spcBef>
              <a:buChar char="•"/>
              <a:tabLst>
                <a:tab pos="193040" algn="l"/>
              </a:tabLst>
            </a:pP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Mindmaps, koncept maps,</a:t>
            </a:r>
            <a:r>
              <a:rPr sz="1600" spc="15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projektmaps</a:t>
            </a:r>
            <a:endParaRPr sz="1600">
              <a:latin typeface="Minion Pro"/>
              <a:cs typeface="Minion Pro"/>
            </a:endParaRPr>
          </a:p>
          <a:p>
            <a:pPr marL="192405" indent="-180340">
              <a:lnSpc>
                <a:spcPct val="100000"/>
              </a:lnSpc>
              <a:buChar char="•"/>
              <a:tabLst>
                <a:tab pos="193040" algn="l"/>
              </a:tabLst>
            </a:pP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Undersøgelsesdiagrammer (dynamiske,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kan udvides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og</a:t>
            </a:r>
            <a:r>
              <a:rPr sz="1600" spc="30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begrænses)</a:t>
            </a:r>
            <a:endParaRPr sz="1600">
              <a:latin typeface="Minion Pro"/>
              <a:cs typeface="Minion Pro"/>
            </a:endParaRPr>
          </a:p>
          <a:p>
            <a:pPr marL="192405" indent="-180340">
              <a:lnSpc>
                <a:spcPct val="100000"/>
              </a:lnSpc>
              <a:buChar char="•"/>
              <a:tabLst>
                <a:tab pos="193040" algn="l"/>
              </a:tabLst>
            </a:pP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Klyngeanalyser,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sammenligningsdiagrammer,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hierarki</a:t>
            </a:r>
            <a:r>
              <a:rPr sz="1600" spc="25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kort</a:t>
            </a:r>
            <a:endParaRPr sz="1600">
              <a:latin typeface="Minion Pro"/>
              <a:cs typeface="Minion Pro"/>
            </a:endParaRPr>
          </a:p>
          <a:p>
            <a:pPr marL="192405" indent="-180340">
              <a:lnSpc>
                <a:spcPct val="100000"/>
              </a:lnSpc>
              <a:buChar char="•"/>
              <a:tabLst>
                <a:tab pos="193040" algn="l"/>
              </a:tabLst>
            </a:pP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Sammenligning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af,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fælles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og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disjunkte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medlemmer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indenfor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og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mellem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fx </a:t>
            </a:r>
            <a:r>
              <a:rPr sz="1600" spc="-20" dirty="0">
                <a:solidFill>
                  <a:srgbClr val="231F20"/>
                </a:solidFill>
                <a:latin typeface="Minion Pro"/>
                <a:cs typeface="Minion Pro"/>
              </a:rPr>
              <a:t>kategorier,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betingelser, </a:t>
            </a:r>
            <a:r>
              <a:rPr sz="1600" spc="-20" dirty="0">
                <a:solidFill>
                  <a:srgbClr val="231F20"/>
                </a:solidFill>
                <a:latin typeface="Minion Pro"/>
                <a:cs typeface="Minion Pro"/>
              </a:rPr>
              <a:t>attributter,</a:t>
            </a:r>
            <a:r>
              <a:rPr sz="1600" spc="235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temaer</a:t>
            </a:r>
            <a:endParaRPr sz="1600">
              <a:latin typeface="Minion Pro"/>
              <a:cs typeface="Minion Pro"/>
            </a:endParaRPr>
          </a:p>
          <a:p>
            <a:pPr marL="12700" marR="29845">
              <a:lnSpc>
                <a:spcPct val="100000"/>
              </a:lnSpc>
              <a:buChar char="•"/>
              <a:tabLst>
                <a:tab pos="193040" algn="l"/>
              </a:tabLst>
            </a:pP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Holde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styr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på,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adskille, sammenligne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og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samle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forskellige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kildetyper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som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fx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interview,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fokusgruppeinterview, narrati- 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ver</a:t>
            </a:r>
            <a:endParaRPr sz="1600">
              <a:latin typeface="Minion Pro"/>
              <a:cs typeface="Minion Pro"/>
            </a:endParaRPr>
          </a:p>
          <a:p>
            <a:pPr marL="192405" indent="-180340">
              <a:lnSpc>
                <a:spcPct val="100000"/>
              </a:lnSpc>
              <a:buChar char="•"/>
              <a:tabLst>
                <a:tab pos="193040" algn="l"/>
              </a:tabLst>
            </a:pP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Identificere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sentiment,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sentimentanalyse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(kræver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Plus version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for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fuld</a:t>
            </a:r>
            <a:r>
              <a:rPr sz="1600" spc="70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understøttelse)</a:t>
            </a:r>
            <a:endParaRPr sz="1600">
              <a:latin typeface="Minion Pro"/>
              <a:cs typeface="Minion Pro"/>
            </a:endParaRPr>
          </a:p>
          <a:p>
            <a:pPr marL="192405" indent="-180340">
              <a:lnSpc>
                <a:spcPct val="100000"/>
              </a:lnSpc>
              <a:buChar char="•"/>
              <a:tabLst>
                <a:tab pos="193040" algn="l"/>
              </a:tabLst>
            </a:pP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Søgninger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/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forespørgsler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på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kilder,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herunder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fx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sammenhænge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/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betingelser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/</a:t>
            </a:r>
            <a:r>
              <a:rPr sz="1600" spc="60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fænomener</a:t>
            </a:r>
            <a:endParaRPr sz="1600">
              <a:latin typeface="Minion Pro"/>
              <a:cs typeface="Minion Pro"/>
            </a:endParaRPr>
          </a:p>
          <a:p>
            <a:pPr marL="192405" indent="-180340">
              <a:lnSpc>
                <a:spcPct val="100000"/>
              </a:lnSpc>
              <a:buChar char="•"/>
              <a:tabLst>
                <a:tab pos="193040" algn="l"/>
              </a:tabLst>
            </a:pPr>
            <a:r>
              <a:rPr sz="1600" spc="-20" dirty="0">
                <a:solidFill>
                  <a:srgbClr val="231F20"/>
                </a:solidFill>
                <a:latin typeface="Minion Pro"/>
                <a:cs typeface="Minion Pro"/>
              </a:rPr>
              <a:t>Visuel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støtte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af </a:t>
            </a:r>
            <a:r>
              <a:rPr sz="1600" spc="-20" dirty="0">
                <a:solidFill>
                  <a:srgbClr val="231F20"/>
                </a:solidFill>
                <a:latin typeface="Minion Pro"/>
                <a:cs typeface="Minion Pro"/>
              </a:rPr>
              <a:t>at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identificere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tegn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på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sammenhænge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/</a:t>
            </a:r>
            <a:r>
              <a:rPr sz="1600" spc="85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betingelser</a:t>
            </a:r>
            <a:endParaRPr sz="1600">
              <a:latin typeface="Minion Pro"/>
              <a:cs typeface="Minion Pro"/>
            </a:endParaRPr>
          </a:p>
          <a:p>
            <a:pPr marL="192405" indent="-180340">
              <a:lnSpc>
                <a:spcPct val="100000"/>
              </a:lnSpc>
              <a:buChar char="•"/>
              <a:tabLst>
                <a:tab pos="193040" algn="l"/>
              </a:tabLst>
            </a:pP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”Målbarhed”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/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”kvantificebarhed” af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det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kvalitative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på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forskellige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måde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fx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kategorier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og</a:t>
            </a:r>
            <a:r>
              <a:rPr sz="1600" spc="110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kategoridannelse</a:t>
            </a:r>
            <a:endParaRPr sz="1600">
              <a:latin typeface="Minion Pro"/>
              <a:cs typeface="Minion Pro"/>
            </a:endParaRPr>
          </a:p>
          <a:p>
            <a:pPr marL="192405" indent="-180340">
              <a:lnSpc>
                <a:spcPct val="100000"/>
              </a:lnSpc>
              <a:buChar char="•"/>
              <a:tabLst>
                <a:tab pos="193040" algn="l"/>
              </a:tabLst>
            </a:pP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Holde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styr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på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datering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for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kilder og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status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af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kilder (fx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hvad har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vi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undersøgt?,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hvad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er der viden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om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i</a:t>
            </a:r>
            <a:r>
              <a:rPr sz="1600" spc="165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kilden?)</a:t>
            </a:r>
            <a:endParaRPr sz="1600">
              <a:latin typeface="Minion Pro"/>
              <a:cs typeface="Minion Pro"/>
            </a:endParaRPr>
          </a:p>
          <a:p>
            <a:pPr marL="12700" marR="5080">
              <a:lnSpc>
                <a:spcPct val="100000"/>
              </a:lnSpc>
              <a:buChar char="•"/>
              <a:tabLst>
                <a:tab pos="193040" algn="l"/>
              </a:tabLst>
            </a:pP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Holde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styr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på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kildeidentiteter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(fx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interview,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fokusgruppe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interview, </a:t>
            </a:r>
            <a:r>
              <a:rPr sz="1600" spc="-20" dirty="0">
                <a:solidFill>
                  <a:srgbClr val="231F20"/>
                </a:solidFill>
                <a:latin typeface="Minion Pro"/>
                <a:cs typeface="Minion Pro"/>
              </a:rPr>
              <a:t>camp, narrativ, </a:t>
            </a:r>
            <a:r>
              <a:rPr sz="1600" spc="-30" dirty="0">
                <a:solidFill>
                  <a:srgbClr val="231F20"/>
                </a:solidFill>
                <a:latin typeface="Minion Pro"/>
                <a:cs typeface="Minion Pro"/>
              </a:rPr>
              <a:t>”flowskrivning”,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respondent,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inter- 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viewer)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- og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bruge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dette</a:t>
            </a:r>
            <a:endParaRPr sz="1600">
              <a:latin typeface="Minion Pro"/>
              <a:cs typeface="Minion Pro"/>
            </a:endParaRPr>
          </a:p>
          <a:p>
            <a:pPr marL="192405" indent="-180340">
              <a:lnSpc>
                <a:spcPct val="100000"/>
              </a:lnSpc>
              <a:buChar char="•"/>
              <a:tabLst>
                <a:tab pos="193040" algn="l"/>
              </a:tabLst>
            </a:pP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Holde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styr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på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kontekster for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kilder (fx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undervisningsforløb,</a:t>
            </a:r>
            <a:r>
              <a:rPr sz="1600" spc="50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undervisningsemne)</a:t>
            </a:r>
            <a:endParaRPr sz="1600">
              <a:latin typeface="Minion Pro"/>
              <a:cs typeface="Minion Pro"/>
            </a:endParaRPr>
          </a:p>
          <a:p>
            <a:pPr marL="192405" indent="-180340">
              <a:lnSpc>
                <a:spcPct val="100000"/>
              </a:lnSpc>
              <a:buChar char="•"/>
              <a:tabLst>
                <a:tab pos="193040" algn="l"/>
              </a:tabLst>
            </a:pP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Holde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styr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på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om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der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mangler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informationer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i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forhold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til det vi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gerne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vil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kunne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udtale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os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om,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så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dette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kan</a:t>
            </a:r>
            <a:r>
              <a:rPr sz="1600" spc="160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ændres</a:t>
            </a:r>
            <a:endParaRPr sz="1600">
              <a:latin typeface="Minion Pro"/>
              <a:cs typeface="Minion Pro"/>
            </a:endParaRPr>
          </a:p>
          <a:p>
            <a:pPr marL="12700" marR="315595">
              <a:lnSpc>
                <a:spcPct val="100000"/>
              </a:lnSpc>
              <a:buChar char="•"/>
              <a:tabLst>
                <a:tab pos="193040" algn="l"/>
              </a:tabLst>
            </a:pP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Holde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styr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på og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sammenligne sammenhænge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/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uafhængigheder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for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fænomener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/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emner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/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tematik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(fx er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alkohol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i 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hjemmet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=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vold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i</a:t>
            </a:r>
            <a:r>
              <a:rPr sz="1600" spc="15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hjemmet?)</a:t>
            </a:r>
            <a:endParaRPr sz="1600">
              <a:latin typeface="Minion Pro"/>
              <a:cs typeface="Minion Pro"/>
            </a:endParaRPr>
          </a:p>
          <a:p>
            <a:pPr marL="192405" indent="-180340">
              <a:lnSpc>
                <a:spcPct val="100000"/>
              </a:lnSpc>
              <a:buChar char="•"/>
              <a:tabLst>
                <a:tab pos="193040" algn="l"/>
              </a:tabLst>
            </a:pP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Holde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styr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på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kontekster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adskille, sammenligne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og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samle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forskellige </a:t>
            </a:r>
            <a:r>
              <a:rPr sz="1600" spc="-20" dirty="0">
                <a:solidFill>
                  <a:srgbClr val="231F20"/>
                </a:solidFill>
                <a:latin typeface="Minion Pro"/>
                <a:cs typeface="Minion Pro"/>
              </a:rPr>
              <a:t>kontekster,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som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fx </a:t>
            </a:r>
            <a:r>
              <a:rPr sz="1600" spc="-20" dirty="0">
                <a:solidFill>
                  <a:srgbClr val="231F20"/>
                </a:solidFill>
                <a:latin typeface="Minion Pro"/>
                <a:cs typeface="Minion Pro"/>
              </a:rPr>
              <a:t>steder,</a:t>
            </a:r>
            <a:r>
              <a:rPr sz="1600" spc="200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undervisningsforløb</a:t>
            </a:r>
            <a:endParaRPr sz="1600">
              <a:latin typeface="Minion Pro"/>
              <a:cs typeface="Minion Pro"/>
            </a:endParaRPr>
          </a:p>
          <a:p>
            <a:pPr marL="192405" indent="-180340">
              <a:lnSpc>
                <a:spcPct val="100000"/>
              </a:lnSpc>
              <a:buChar char="•"/>
              <a:tabLst>
                <a:tab pos="193040" algn="l"/>
              </a:tabLst>
            </a:pP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Holde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styr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på og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sammenligne tematik, </a:t>
            </a:r>
            <a:r>
              <a:rPr sz="1600" spc="-20" dirty="0">
                <a:solidFill>
                  <a:srgbClr val="231F20"/>
                </a:solidFill>
                <a:latin typeface="Minion Pro"/>
                <a:cs typeface="Minion Pro"/>
              </a:rPr>
              <a:t>emner,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forekomst </a:t>
            </a:r>
            <a:r>
              <a:rPr sz="1600" spc="-10" dirty="0">
                <a:solidFill>
                  <a:srgbClr val="231F20"/>
                </a:solidFill>
                <a:latin typeface="Minion Pro"/>
                <a:cs typeface="Minion Pro"/>
              </a:rPr>
              <a:t>af </a:t>
            </a:r>
            <a:r>
              <a:rPr sz="1600" spc="-20" dirty="0">
                <a:solidFill>
                  <a:srgbClr val="231F20"/>
                </a:solidFill>
                <a:latin typeface="Minion Pro"/>
                <a:cs typeface="Minion Pro"/>
              </a:rPr>
              <a:t>fænomener,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herunder betingelser </a:t>
            </a:r>
            <a:r>
              <a:rPr sz="1600" dirty="0">
                <a:solidFill>
                  <a:srgbClr val="231F20"/>
                </a:solidFill>
                <a:latin typeface="Minion Pro"/>
                <a:cs typeface="Minion Pro"/>
              </a:rPr>
              <a:t>og </a:t>
            </a:r>
            <a:r>
              <a:rPr sz="1600" spc="-15" dirty="0">
                <a:solidFill>
                  <a:srgbClr val="231F20"/>
                </a:solidFill>
                <a:latin typeface="Minion Pro"/>
                <a:cs typeface="Minion Pro"/>
              </a:rPr>
              <a:t>attributter for</a:t>
            </a:r>
            <a:r>
              <a:rPr sz="1600" spc="270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Minion Pro"/>
                <a:cs typeface="Minion Pro"/>
              </a:rPr>
              <a:t>disse</a:t>
            </a:r>
            <a:endParaRPr sz="1600">
              <a:latin typeface="Minion Pro"/>
              <a:cs typeface="Minion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2564</Words>
  <Application>Microsoft Office PowerPoint</Application>
  <PresentationFormat>Brugerdefineret</PresentationFormat>
  <Paragraphs>175</Paragraphs>
  <Slides>13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16" baseType="lpstr">
      <vt:lpstr>Calibri</vt:lpstr>
      <vt:lpstr>Minion Pro</vt:lpstr>
      <vt:lpstr>Office Theme</vt:lpstr>
      <vt:lpstr>Præsentation af forskningsunderstøttende IT  NVIVO fra QSR International SPSS Statistics fra IBM  Surveyxact fra Rambøll (kort)</vt:lpstr>
      <vt:lpstr>NVIVO er udviklet til at understøtte</vt:lpstr>
      <vt:lpstr>Surveyxact og SPSS / NVIVO</vt:lpstr>
      <vt:lpstr>Sammenhæng mellem NVIVO, IBM SPSS og SurveyXact)</vt:lpstr>
      <vt:lpstr>Overordende om og anbefalinger for NVIVO og SPSS</vt:lpstr>
      <vt:lpstr>NVIVO</vt:lpstr>
      <vt:lpstr>Fokus Forskningsparadigmer</vt:lpstr>
      <vt:lpstr>Bemærkning</vt:lpstr>
      <vt:lpstr>Fokus funktionalitet</vt:lpstr>
      <vt:lpstr>IBM SPSS</vt:lpstr>
      <vt:lpstr>Nedslag i SPSS</vt:lpstr>
      <vt:lpstr>Det betyder fx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Præsentation af forskningsunderstøttende IT  NVIVO fra QSR International SPSS Statistics fra IBM  Surveyxact fra Rambøll (kort)</dc:title>
  <cp:lastModifiedBy>Kim Nielsen (KINI)</cp:lastModifiedBy>
  <cp:revision>1</cp:revision>
  <dcterms:created xsi:type="dcterms:W3CDTF">2019-11-27T10:48:39Z</dcterms:created>
  <dcterms:modified xsi:type="dcterms:W3CDTF">2019-11-27T10:48:50Z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2019-11-27T00:00:00Z</vt:filetime>
  </property>
  <property fmtid="{D5CDD505-2E9C-101B-9397-08002B2CF9AE}" pid="3" name="Creator">
    <vt:lpwstr>Adobe InDesign 15.0 (Windows)</vt:lpwstr>
  </property>
  <property fmtid="{D5CDD505-2E9C-101B-9397-08002B2CF9AE}" pid="4" name="LastSaved">
    <vt:filetime>2019-11-27T00:00:00Z</vt:filetime>
  </property>
</Properties>
</file>